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79" r:id="rId2"/>
    <p:sldMasterId id="2147484408" r:id="rId3"/>
    <p:sldMasterId id="2147484420" r:id="rId4"/>
    <p:sldMasterId id="2147484434" r:id="rId5"/>
    <p:sldMasterId id="2147484446" r:id="rId6"/>
    <p:sldMasterId id="2147484458" r:id="rId7"/>
  </p:sldMasterIdLst>
  <p:notesMasterIdLst>
    <p:notesMasterId r:id="rId67"/>
  </p:notesMasterIdLst>
  <p:sldIdLst>
    <p:sldId id="317" r:id="rId8"/>
    <p:sldId id="257" r:id="rId9"/>
    <p:sldId id="344" r:id="rId10"/>
    <p:sldId id="339" r:id="rId11"/>
    <p:sldId id="258" r:id="rId12"/>
    <p:sldId id="347" r:id="rId13"/>
    <p:sldId id="348" r:id="rId14"/>
    <p:sldId id="387" r:id="rId15"/>
    <p:sldId id="379" r:id="rId16"/>
    <p:sldId id="380" r:id="rId17"/>
    <p:sldId id="319" r:id="rId18"/>
    <p:sldId id="320" r:id="rId19"/>
    <p:sldId id="334" r:id="rId20"/>
    <p:sldId id="335" r:id="rId21"/>
    <p:sldId id="336" r:id="rId22"/>
    <p:sldId id="384" r:id="rId23"/>
    <p:sldId id="385" r:id="rId24"/>
    <p:sldId id="386" r:id="rId25"/>
    <p:sldId id="389" r:id="rId26"/>
    <p:sldId id="322" r:id="rId27"/>
    <p:sldId id="323" r:id="rId28"/>
    <p:sldId id="324" r:id="rId29"/>
    <p:sldId id="325" r:id="rId30"/>
    <p:sldId id="326" r:id="rId31"/>
    <p:sldId id="327" r:id="rId32"/>
    <p:sldId id="340" r:id="rId33"/>
    <p:sldId id="341" r:id="rId34"/>
    <p:sldId id="365" r:id="rId35"/>
    <p:sldId id="366" r:id="rId36"/>
    <p:sldId id="329" r:id="rId37"/>
    <p:sldId id="368" r:id="rId38"/>
    <p:sldId id="369" r:id="rId39"/>
    <p:sldId id="279" r:id="rId40"/>
    <p:sldId id="280" r:id="rId41"/>
    <p:sldId id="281" r:id="rId42"/>
    <p:sldId id="282" r:id="rId43"/>
    <p:sldId id="284" r:id="rId44"/>
    <p:sldId id="285" r:id="rId45"/>
    <p:sldId id="354" r:id="rId46"/>
    <p:sldId id="286" r:id="rId47"/>
    <p:sldId id="29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88" r:id="rId58"/>
    <p:sldId id="382" r:id="rId59"/>
    <p:sldId id="390" r:id="rId60"/>
    <p:sldId id="383" r:id="rId61"/>
    <p:sldId id="377" r:id="rId62"/>
    <p:sldId id="311" r:id="rId63"/>
    <p:sldId id="312" r:id="rId64"/>
    <p:sldId id="345" r:id="rId65"/>
    <p:sldId id="381" r:id="rId66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DE0"/>
    <a:srgbClr val="6564FD"/>
    <a:srgbClr val="35AABB"/>
    <a:srgbClr val="40B075"/>
    <a:srgbClr val="DCAA43"/>
    <a:srgbClr val="FFCC99"/>
    <a:srgbClr val="FFCC66"/>
    <a:srgbClr val="FFFFCC"/>
    <a:srgbClr val="FF5050"/>
    <a:srgbClr val="F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6897" autoAdjust="0"/>
  </p:normalViewPr>
  <p:slideViewPr>
    <p:cSldViewPr>
      <p:cViewPr varScale="1">
        <p:scale>
          <a:sx n="112" d="100"/>
          <a:sy n="112" d="100"/>
        </p:scale>
        <p:origin x="7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9.3100396252268278E-2"/>
          <c:w val="0.51060200768085329"/>
          <c:h val="0.85435933044476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2023 году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372 274,8 тыс. руб. (6,5 %)</c:v>
                </c:pt>
                <c:pt idx="1">
                  <c:v>Национальная безопасность и правоохранительная деятельность — 50 092,3 тыс. руб. (0,9 %)</c:v>
                </c:pt>
                <c:pt idx="2">
                  <c:v>Национальная экономика — 564 369,6 тыс. руб. (9,9 %)</c:v>
                </c:pt>
                <c:pt idx="3">
                  <c:v>Жилищно-коммунальное хозяйство — 909 134,5 тыс. руб. (15,9 %)</c:v>
                </c:pt>
                <c:pt idx="4">
                  <c:v>Образование — 3 049 526,2 тыс. руб. (53,4 %)</c:v>
                </c:pt>
                <c:pt idx="5">
                  <c:v>Культура, кинематография — 337 223,9 тыс. руб. (5,9 %)</c:v>
                </c:pt>
                <c:pt idx="6">
                  <c:v>Социальная политика —312 960,2 тыс. руб. (5,5 %)</c:v>
                </c:pt>
                <c:pt idx="7">
                  <c:v>Физическая культура и спорт — 86 681,1 тыс. руб. (1,5 %)</c:v>
                </c:pt>
                <c:pt idx="8">
                  <c:v>Средства массовой информации — 8 779,2 тыс. руб. (0,1 %)</c:v>
                </c:pt>
                <c:pt idx="9">
                  <c:v>Обслуживание государственного (муниципального) долга — 20 423,9 тыс. руб. (0,4 %)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6.5180256619592411E-2</c:v>
                </c:pt>
                <c:pt idx="1">
                  <c:v>8.7704807541783888E-3</c:v>
                </c:pt>
                <c:pt idx="2">
                  <c:v>9.8813444681984164E-2</c:v>
                </c:pt>
                <c:pt idx="3">
                  <c:v>0.15917709179274245</c:v>
                </c:pt>
                <c:pt idx="4">
                  <c:v>0.53393058107658775</c:v>
                </c:pt>
                <c:pt idx="5">
                  <c:v>5.9043320526288023E-2</c:v>
                </c:pt>
                <c:pt idx="6">
                  <c:v>5.4795076507244016E-2</c:v>
                </c:pt>
                <c:pt idx="7">
                  <c:v>1.5176682230622518E-2</c:v>
                </c:pt>
                <c:pt idx="8">
                  <c:v>1E-3</c:v>
                </c:pt>
                <c:pt idx="9">
                  <c:v>3.5759472389022664E-3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— 372 274,8 тыс. руб. (6,5 %)</c:v>
                </c:pt>
                <c:pt idx="1">
                  <c:v>Национальная безопасность и правоохранительная деятельность — 50 092,3 тыс. руб. (0,9 %)</c:v>
                </c:pt>
                <c:pt idx="2">
                  <c:v>Национальная экономика — 564 369,6 тыс. руб. (9,9 %)</c:v>
                </c:pt>
                <c:pt idx="3">
                  <c:v>Жилищно-коммунальное хозяйство — 909 134,5 тыс. руб. (15,9 %)</c:v>
                </c:pt>
                <c:pt idx="4">
                  <c:v>Образование — 3 049 526,2 тыс. руб. (53,4 %)</c:v>
                </c:pt>
                <c:pt idx="5">
                  <c:v>Культура, кинематография — 337 223,9 тыс. руб. (5,9 %)</c:v>
                </c:pt>
                <c:pt idx="6">
                  <c:v>Социальная политика —312 960,2 тыс. руб. (5,5 %)</c:v>
                </c:pt>
                <c:pt idx="7">
                  <c:v>Физическая культура и спорт — 86 681,1 тыс. руб. (1,5 %)</c:v>
                </c:pt>
                <c:pt idx="8">
                  <c:v>Средства массовой информации — 8 779,2 тыс. руб. (0,1 %)</c:v>
                </c:pt>
                <c:pt idx="9">
                  <c:v>Обслуживание государственного (муниципального) долга — 20 423,9 тыс. руб. (0,4 %)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331467860993908"/>
          <c:y val="1.1757952820057031E-2"/>
          <c:w val="0.46965826134377747"/>
          <c:h val="0.93374291745361626"/>
        </c:manualLayout>
      </c:layout>
      <c:overlay val="1"/>
      <c:spPr>
        <a:effectLst>
          <a:softEdge rad="0"/>
        </a:effectLst>
      </c:spPr>
      <c:txPr>
        <a:bodyPr/>
        <a:lstStyle/>
        <a:p>
          <a:pPr algn="just">
            <a:lnSpc>
              <a:spcPct val="100000"/>
            </a:lnSpc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6666666666669E-2"/>
          <c:y val="0.2605342027559055"/>
          <c:w val="0.82916666666666672"/>
          <c:h val="0.65350147637795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3399FF"/>
              </a:solidFill>
            </c:spPr>
          </c:dPt>
          <c:dLbls>
            <c:dLbl>
              <c:idx val="0"/>
              <c:layout>
                <c:manualLayout>
                  <c:x val="-5.9180107439042721E-2"/>
                  <c:y val="-0.210357139397992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 - 5 227 954,9 тыс. руб.</c:v>
                </c:pt>
                <c:pt idx="1">
                  <c:v>Непрограммные расходы - 483 510,8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91.5</c:v>
                </c:pt>
                <c:pt idx="1">
                  <c:v>8.5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2.8668750756928383E-3"/>
                  <c:y val="0.6891745794977978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947 581,0</a:t>
                    </a:r>
                    <a:endPara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971285.5</c:v>
                </c:pt>
                <c:pt idx="1">
                  <c:v>947581</c:v>
                </c:pt>
                <c:pt idx="2">
                  <c:v>923876.5</c:v>
                </c:pt>
                <c:pt idx="3">
                  <c:v>685567.5</c:v>
                </c:pt>
                <c:pt idx="4">
                  <c:v>504454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4334375378464192E-3"/>
                  <c:y val="-0.10459814970045288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0,0</a:t>
                    </a:r>
                    <a:endParaRPr lang="en-US" sz="105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77298920598958E-2"/>
                      <c:h val="5.257654276138015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Ctr="0"/>
              <a:lstStyle/>
              <a:p>
                <a:pPr algn="l"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Лист1!$B$2:$B$7</c:f>
              <c:strCache>
                <c:ptCount val="5"/>
                <c:pt idx="0">
                  <c:v>на 01.01.2023</c:v>
                </c:pt>
                <c:pt idx="1">
                  <c:v>на 01.01.2024</c:v>
                </c:pt>
                <c:pt idx="2">
                  <c:v>на 01.01.2025</c:v>
                </c:pt>
                <c:pt idx="3">
                  <c:v>на 01.01.2026</c:v>
                </c:pt>
                <c:pt idx="4">
                  <c:v>на 01.01.2027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134550.70000000001</c:v>
                </c:pt>
                <c:pt idx="3">
                  <c:v>462859.7</c:v>
                </c:pt>
                <c:pt idx="4">
                  <c:v>758973.2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021152"/>
        <c:axId val="363027032"/>
      </c:barChart>
      <c:catAx>
        <c:axId val="363021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363027032"/>
        <c:crosses val="autoZero"/>
        <c:auto val="1"/>
        <c:lblAlgn val="ctr"/>
        <c:lblOffset val="100"/>
        <c:noMultiLvlLbl val="0"/>
      </c:catAx>
      <c:valAx>
        <c:axId val="363027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363021152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1F4-A42C-4BDB-B5A2-EE8A5708BF40}" type="doc">
      <dgm:prSet loTypeId="urn:microsoft.com/office/officeart/2005/8/layout/cycle6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0A02C37-C84C-4C71-ABDA-C06C8C8A92BC}">
      <dgm:prSet phldrT="[Текст]" custT="1"/>
      <dgm:spPr>
        <a:xfrm>
          <a:off x="3030728" y="-163005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3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прогноза социально-экономического развития на очередной финансовый год и на плановый период</a:t>
          </a:r>
          <a:endParaRPr lang="ru-RU" sz="1100" dirty="0">
            <a:latin typeface="Calibri"/>
            <a:ea typeface="+mn-ea"/>
            <a:cs typeface="+mn-cs"/>
          </a:endParaRPr>
        </a:p>
      </dgm:t>
    </dgm:pt>
    <dgm:pt modelId="{058A7725-1414-4274-85FD-4E9767F4830C}" type="parTrans" cxnId="{5392BB81-6A0F-41AB-8B2A-9EA36EEE4CA5}">
      <dgm:prSet/>
      <dgm:spPr/>
      <dgm:t>
        <a:bodyPr/>
        <a:lstStyle/>
        <a:p>
          <a:endParaRPr lang="ru-RU"/>
        </a:p>
      </dgm:t>
    </dgm:pt>
    <dgm:pt modelId="{30C69618-8C47-46B5-80E7-6C7D32E6B103}" type="sibTrans" cxnId="{5392BB81-6A0F-41AB-8B2A-9EA36EEE4CA5}">
      <dgm:prSet/>
      <dgm:spPr>
        <a:xfrm>
          <a:off x="4749810" y="-202529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238" y="2826307"/>
              </a:moveTo>
              <a:arcTo wR="2356803" hR="2356803" stAng="10110546" swAng="430654"/>
            </a:path>
          </a:pathLst>
        </a:custGeom>
      </dgm:spPr>
      <dgm:t>
        <a:bodyPr/>
        <a:lstStyle/>
        <a:p>
          <a:endParaRPr lang="ru-RU"/>
        </a:p>
      </dgm:t>
    </dgm:pt>
    <dgm:pt modelId="{15F07381-E0DC-41D5-A795-66AF4E43610E}">
      <dgm:prSet phldrT="[Текст]" custT="1"/>
      <dgm:spPr>
        <a:xfrm>
          <a:off x="3195065" y="3945420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3F6C6-9389-4E38-8208-BF49B99710B3}" type="parTrans" cxnId="{60CE3282-86F5-4786-A1B1-664E1E8A8D27}">
      <dgm:prSet/>
      <dgm:spPr/>
      <dgm:t>
        <a:bodyPr/>
        <a:lstStyle/>
        <a:p>
          <a:endParaRPr lang="ru-RU"/>
        </a:p>
      </dgm:t>
    </dgm:pt>
    <dgm:pt modelId="{A09A4B40-F875-4E1E-99C7-FE25DB8E8044}" type="sibTrans" cxnId="{60CE3282-86F5-4786-A1B1-664E1E8A8D27}">
      <dgm:prSet/>
      <dgm:spPr>
        <a:xfrm>
          <a:off x="-1419941" y="2908343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615773" y="1684811"/>
              </a:moveTo>
              <a:arcTo wR="2356803" hR="2356803" stAng="20606008" swAng="383606"/>
            </a:path>
          </a:pathLst>
        </a:custGeom>
      </dgm:spPr>
      <dgm:t>
        <a:bodyPr/>
        <a:lstStyle/>
        <a:p>
          <a:endParaRPr lang="ru-RU"/>
        </a:p>
      </dgm:t>
    </dgm:pt>
    <dgm:pt modelId="{2A15DABD-7DC8-42D9-B3F8-E2F78FB1BBE4}">
      <dgm:prSet phldrT="[Текст]" custT="1"/>
      <dgm:spPr>
        <a:xfrm>
          <a:off x="1490162" y="3452402"/>
          <a:ext cx="1766922" cy="1643648"/>
        </a:xfrm>
        <a:prstGeom prst="roundRect">
          <a:avLst/>
        </a:prstGeom>
        <a:gradFill flip="none" rotWithShape="0">
          <a:gsLst>
            <a:gs pos="0">
              <a:srgbClr val="C0C0C0">
                <a:tint val="66000"/>
                <a:satMod val="160000"/>
              </a:srgbClr>
            </a:gs>
            <a:gs pos="50000">
              <a:srgbClr val="C0C0C0">
                <a:tint val="44500"/>
                <a:satMod val="160000"/>
              </a:srgbClr>
            </a:gs>
            <a:gs pos="100000">
              <a:srgbClr val="C0C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Осуществление бюджетного учета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B4FC7F-E68E-4766-A5C9-9959E1EEC54B}" type="parTrans" cxnId="{F72534AB-FE7B-47B8-9583-03C1E2FCB368}">
      <dgm:prSet/>
      <dgm:spPr/>
      <dgm:t>
        <a:bodyPr/>
        <a:lstStyle/>
        <a:p>
          <a:endParaRPr lang="ru-RU"/>
        </a:p>
      </dgm:t>
    </dgm:pt>
    <dgm:pt modelId="{395230B6-400E-487F-8AE6-DD3ED4C74D5F}" type="sibTrans" cxnId="{F72534AB-FE7B-47B8-9583-03C1E2FCB368}">
      <dgm:prSet/>
      <dgm:spPr>
        <a:xfrm>
          <a:off x="-2453376" y="2389957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327356" y="1063960"/>
              </a:moveTo>
              <a:arcTo wR="2356803" hR="2356803" stAng="19603913" swAng="259372"/>
            </a:path>
          </a:pathLst>
        </a:custGeom>
      </dgm:spPr>
      <dgm:t>
        <a:bodyPr/>
        <a:lstStyle/>
        <a:p>
          <a:endParaRPr lang="ru-RU"/>
        </a:p>
      </dgm:t>
    </dgm:pt>
    <dgm:pt modelId="{8BACFC99-3FF8-4C14-AAE1-6C6E7713E096}">
      <dgm:prSet phldrT="[Текст]" custT="1"/>
      <dgm:spPr>
        <a:xfrm>
          <a:off x="894348" y="1964069"/>
          <a:ext cx="1766922" cy="1643648"/>
        </a:xfrm>
        <a:prstGeom prst="roundRect">
          <a:avLst/>
        </a:prstGeo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Утверждение отчета об исполнении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50B882-A6E7-4117-925C-051C4AAF790E}" type="parTrans" cxnId="{827BABB1-A6EC-4618-9127-7909EF23CE69}">
      <dgm:prSet/>
      <dgm:spPr/>
      <dgm:t>
        <a:bodyPr/>
        <a:lstStyle/>
        <a:p>
          <a:endParaRPr lang="ru-RU"/>
        </a:p>
      </dgm:t>
    </dgm:pt>
    <dgm:pt modelId="{E6ED0F00-8FED-4617-BF64-1A013BD920C9}" type="sibTrans" cxnId="{827BABB1-A6EC-4618-9127-7909EF23CE69}">
      <dgm:prSet/>
      <dgm:spPr>
        <a:xfrm>
          <a:off x="-1860314" y="-228629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758698" y="4251324"/>
              </a:moveTo>
              <a:arcTo wR="2356803" hR="2356803" stAng="3209972" swAng="231173"/>
            </a:path>
          </a:pathLst>
        </a:custGeom>
      </dgm:spPr>
      <dgm:t>
        <a:bodyPr/>
        <a:lstStyle/>
        <a:p>
          <a:endParaRPr lang="ru-RU"/>
        </a:p>
      </dgm:t>
    </dgm:pt>
    <dgm:pt modelId="{D9B3B3E1-D077-4C3B-8F23-9EBA99A5D05F}">
      <dgm:prSet phldrT="[Текст]" custT="1"/>
      <dgm:spPr>
        <a:xfrm>
          <a:off x="1305188" y="412173"/>
          <a:ext cx="1766922" cy="1643648"/>
        </a:xfrm>
        <a:prstGeom prst="round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и осуществление муниципального финансового контроля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2FBF355-5E5E-41CF-B4A3-84B4B6DC2C99}" type="parTrans" cxnId="{6E865A1A-1217-47F8-B063-FA46F9E9316D}">
      <dgm:prSet/>
      <dgm:spPr/>
      <dgm:t>
        <a:bodyPr/>
        <a:lstStyle/>
        <a:p>
          <a:endParaRPr lang="ru-RU"/>
        </a:p>
      </dgm:t>
    </dgm:pt>
    <dgm:pt modelId="{F563A44D-40A2-4B17-94BA-0F1644CBC9E2}" type="sibTrans" cxnId="{6E865A1A-1217-47F8-B063-FA46F9E9316D}">
      <dgm:prSet/>
      <dgm:spPr>
        <a:xfrm>
          <a:off x="-1640201" y="-1885724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4712186" y="2438593"/>
              </a:moveTo>
              <a:arcTo wR="2356803" hR="2356803" stAng="119327" swAng="530473"/>
            </a:path>
          </a:pathLst>
        </a:custGeom>
        <a:ln>
          <a:noFill/>
        </a:ln>
      </dgm:spPr>
      <dgm:t>
        <a:bodyPr/>
        <a:lstStyle/>
        <a:p>
          <a:endParaRPr lang="ru-RU"/>
        </a:p>
      </dgm:t>
    </dgm:pt>
    <dgm:pt modelId="{6A57A48D-9C84-42BA-875B-247C8EC855BB}">
      <dgm:prSet custT="1"/>
      <dgm:spPr>
        <a:xfrm>
          <a:off x="4756261" y="218184"/>
          <a:ext cx="1766922" cy="1643648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документов и материалов, необходимых для формирования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2BD2D2-A1DB-41FE-9899-B3D9FF413870}" type="parTrans" cxnId="{BA350B4E-4905-401B-97CF-4DC3AA6D2BB7}">
      <dgm:prSet/>
      <dgm:spPr/>
      <dgm:t>
        <a:bodyPr/>
        <a:lstStyle/>
        <a:p>
          <a:endParaRPr lang="ru-RU"/>
        </a:p>
      </dgm:t>
    </dgm:pt>
    <dgm:pt modelId="{79D3651D-3190-4231-B595-59285E47E73F}" type="sibTrans" cxnId="{BA350B4E-4905-401B-97CF-4DC3AA6D2BB7}">
      <dgm:prSet/>
      <dgm:spPr>
        <a:xfrm>
          <a:off x="4017572" y="-2844215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164771" y="4705770"/>
              </a:moveTo>
              <a:arcTo wR="2356803" hR="2356803" stAng="5680417" swAng="494226"/>
            </a:path>
          </a:pathLst>
        </a:custGeom>
      </dgm:spPr>
      <dgm:t>
        <a:bodyPr/>
        <a:lstStyle/>
        <a:p>
          <a:endParaRPr lang="ru-RU"/>
        </a:p>
      </dgm:t>
    </dgm:pt>
    <dgm:pt modelId="{2B2FA20F-9297-4199-B5EA-13153219BDD2}">
      <dgm:prSet custT="1"/>
      <dgm:spPr>
        <a:xfrm>
          <a:off x="5167101" y="1809034"/>
          <a:ext cx="1766922" cy="1643648"/>
        </a:xfrm>
        <a:prstGeom prst="roundRect">
          <a:avLst/>
        </a:prstGeom>
        <a:gradFill flip="none" rotWithShape="0">
          <a:gsLst>
            <a:gs pos="0">
              <a:srgbClr val="FF9966">
                <a:tint val="66000"/>
                <a:satMod val="160000"/>
              </a:srgbClr>
            </a:gs>
            <a:gs pos="50000">
              <a:srgbClr val="FF9966">
                <a:tint val="44500"/>
                <a:satMod val="160000"/>
              </a:srgbClr>
            </a:gs>
            <a:gs pos="100000">
              <a:srgbClr val="FF9966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Составление проекта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81D0B2-78C6-4DBF-A4F6-1823FB56894E}" type="parTrans" cxnId="{9C91A932-791D-482C-9B51-795C4AC9255E}">
      <dgm:prSet/>
      <dgm:spPr/>
      <dgm:t>
        <a:bodyPr/>
        <a:lstStyle/>
        <a:p>
          <a:endParaRPr lang="ru-RU"/>
        </a:p>
      </dgm:t>
    </dgm:pt>
    <dgm:pt modelId="{A38BA434-9071-48F4-956A-376EE1E979A7}" type="sibTrans" cxnId="{9C91A932-791D-482C-9B51-795C4AC9255E}">
      <dgm:prSet/>
      <dgm:spPr>
        <a:xfrm>
          <a:off x="3675370" y="3449322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2233443" y="3230"/>
              </a:moveTo>
              <a:arcTo wR="2356803" hR="2356803" stAng="16019979" swAng="352118"/>
            </a:path>
          </a:pathLst>
        </a:custGeom>
        <a:ln>
          <a:noFill/>
        </a:ln>
      </dgm:spPr>
      <dgm:t>
        <a:bodyPr/>
        <a:lstStyle/>
        <a:p>
          <a:endParaRPr lang="ru-RU"/>
        </a:p>
      </dgm:t>
    </dgm:pt>
    <dgm:pt modelId="{CF0A4C1B-16EA-41E3-8D10-9B1D41C4E004}">
      <dgm:prSet custT="1"/>
      <dgm:spPr>
        <a:xfrm>
          <a:off x="4756258" y="3452399"/>
          <a:ext cx="1766922" cy="1643648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Рассмотрение и утверждение бюджета муниципального образования</a:t>
          </a:r>
          <a:endParaRPr lang="ru-RU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D13A8F7-D77D-404D-88C7-C693DE4C7F15}" type="parTrans" cxnId="{50301394-3048-4583-A68F-4102B119BD7B}">
      <dgm:prSet/>
      <dgm:spPr/>
      <dgm:t>
        <a:bodyPr/>
        <a:lstStyle/>
        <a:p>
          <a:endParaRPr lang="ru-RU"/>
        </a:p>
      </dgm:t>
    </dgm:pt>
    <dgm:pt modelId="{33E98268-AE54-40E4-A731-A66F4C83E43C}" type="sibTrans" cxnId="{50301394-3048-4583-A68F-4102B119BD7B}">
      <dgm:prSet/>
      <dgm:spPr>
        <a:xfrm>
          <a:off x="4403911" y="3713068"/>
          <a:ext cx="4713606" cy="4713606"/>
        </a:xfrm>
        <a:custGeom>
          <a:avLst/>
          <a:gdLst/>
          <a:ahLst/>
          <a:cxnLst/>
          <a:rect l="0" t="0" r="0" b="0"/>
          <a:pathLst>
            <a:path>
              <a:moveTo>
                <a:pt x="354191" y="1114198"/>
              </a:moveTo>
              <a:arcTo wR="2356803" hR="2356803" stAng="12709156" swAng="500879"/>
            </a:path>
          </a:pathLst>
        </a:custGeom>
        <a:ln>
          <a:noFill/>
        </a:ln>
      </dgm:spPr>
      <dgm:t>
        <a:bodyPr/>
        <a:lstStyle/>
        <a:p>
          <a:endParaRPr lang="ru-RU"/>
        </a:p>
      </dgm:t>
    </dgm:pt>
    <dgm:pt modelId="{103F83ED-EFDE-447D-AD95-0DCDD86361CE}" type="pres">
      <dgm:prSet presAssocID="{BF3CE1F4-A42C-4BDB-B5A2-EE8A5708BF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C8089-1307-422A-B895-E8178A430B22}" type="pres">
      <dgm:prSet presAssocID="{F0A02C37-C84C-4C71-ABDA-C06C8C8A92BC}" presName="node" presStyleLbl="node1" presStyleIdx="0" presStyleCnt="8" custScaleX="168999" custScaleY="241859" custRadScaleRad="86766" custRadScaleInc="-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9F71-4D0E-4495-94DA-59A974C4BCAC}" type="pres">
      <dgm:prSet presAssocID="{F0A02C37-C84C-4C71-ABDA-C06C8C8A92BC}" presName="spNode" presStyleCnt="0"/>
      <dgm:spPr/>
      <dgm:t>
        <a:bodyPr/>
        <a:lstStyle/>
        <a:p>
          <a:endParaRPr lang="ru-RU"/>
        </a:p>
      </dgm:t>
    </dgm:pt>
    <dgm:pt modelId="{1DFBC488-27A1-4562-9206-18F145E11C1C}" type="pres">
      <dgm:prSet presAssocID="{30C69618-8C47-46B5-80E7-6C7D32E6B10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4AA89FF-98E6-4147-BF03-044A764D1765}" type="pres">
      <dgm:prSet presAssocID="{6A57A48D-9C84-42BA-875B-247C8EC855BB}" presName="node" presStyleLbl="node1" presStyleIdx="1" presStyleCnt="8" custScaleX="168999" custScaleY="241859" custRadScaleRad="98049" custRadScaleInc="-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5E34-F665-4774-B382-9E73DF29904B}" type="pres">
      <dgm:prSet presAssocID="{6A57A48D-9C84-42BA-875B-247C8EC855BB}" presName="spNode" presStyleCnt="0"/>
      <dgm:spPr/>
      <dgm:t>
        <a:bodyPr/>
        <a:lstStyle/>
        <a:p>
          <a:endParaRPr lang="ru-RU"/>
        </a:p>
      </dgm:t>
    </dgm:pt>
    <dgm:pt modelId="{F63878BA-47F9-4A6F-BB24-EEC2D43CA72D}" type="pres">
      <dgm:prSet presAssocID="{79D3651D-3190-4231-B595-59285E47E73F}" presName="sibTrans" presStyleLbl="sibTrans1D1" presStyleIdx="1" presStyleCnt="8"/>
      <dgm:spPr/>
      <dgm:t>
        <a:bodyPr/>
        <a:lstStyle/>
        <a:p>
          <a:endParaRPr lang="ru-RU"/>
        </a:p>
      </dgm:t>
    </dgm:pt>
    <dgm:pt modelId="{025ED023-6DE6-4389-BD4E-3F94181FE4B3}" type="pres">
      <dgm:prSet presAssocID="{2B2FA20F-9297-4199-B5EA-13153219BDD2}" presName="node" presStyleLbl="node1" presStyleIdx="2" presStyleCnt="8" custScaleX="168999" custScaleY="241859" custRadScaleRad="85680" custRadScaleInc="-1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21E-3C1B-45C9-9637-9329BF7CC708}" type="pres">
      <dgm:prSet presAssocID="{2B2FA20F-9297-4199-B5EA-13153219BDD2}" presName="spNode" presStyleCnt="0"/>
      <dgm:spPr/>
      <dgm:t>
        <a:bodyPr/>
        <a:lstStyle/>
        <a:p>
          <a:endParaRPr lang="ru-RU"/>
        </a:p>
      </dgm:t>
    </dgm:pt>
    <dgm:pt modelId="{4C7C2E5C-DC22-4101-9830-F1603A71893B}" type="pres">
      <dgm:prSet presAssocID="{A38BA434-9071-48F4-956A-376EE1E979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002EEFF-BE11-46BB-9CAB-12DCA5DB1210}" type="pres">
      <dgm:prSet presAssocID="{CF0A4C1B-16EA-41E3-8D10-9B1D41C4E004}" presName="node" presStyleLbl="node1" presStyleIdx="3" presStyleCnt="8" custScaleX="168999" custScaleY="241859" custRadScaleRad="95588" custRadScaleInc="-20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BB67-E2B4-437D-8F47-EDFCCA73076E}" type="pres">
      <dgm:prSet presAssocID="{CF0A4C1B-16EA-41E3-8D10-9B1D41C4E004}" presName="spNode" presStyleCnt="0"/>
      <dgm:spPr/>
      <dgm:t>
        <a:bodyPr/>
        <a:lstStyle/>
        <a:p>
          <a:endParaRPr lang="ru-RU"/>
        </a:p>
      </dgm:t>
    </dgm:pt>
    <dgm:pt modelId="{FE0CAC93-47EE-48A0-AE44-6777D6AB911C}" type="pres">
      <dgm:prSet presAssocID="{33E98268-AE54-40E4-A731-A66F4C83E43C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1AFCE1C-C48F-4835-9E5C-B530F9132F1B}" type="pres">
      <dgm:prSet presAssocID="{15F07381-E0DC-41D5-A795-66AF4E43610E}" presName="node" presStyleLbl="node1" presStyleIdx="4" presStyleCnt="8" custScaleX="168999" custScaleY="241859" custRadScaleRad="87723" custRadScaleInc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4FBD-CCDE-4911-8621-105250045489}" type="pres">
      <dgm:prSet presAssocID="{15F07381-E0DC-41D5-A795-66AF4E43610E}" presName="spNode" presStyleCnt="0"/>
      <dgm:spPr/>
      <dgm:t>
        <a:bodyPr/>
        <a:lstStyle/>
        <a:p>
          <a:endParaRPr lang="ru-RU"/>
        </a:p>
      </dgm:t>
    </dgm:pt>
    <dgm:pt modelId="{14DAEB5B-AF54-47DE-8FBB-21473F1F6E24}" type="pres">
      <dgm:prSet presAssocID="{A09A4B40-F875-4E1E-99C7-FE25DB8E804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E3BC13C-4FEE-43BE-8704-60B58B15DC45}" type="pres">
      <dgm:prSet presAssocID="{2A15DABD-7DC8-42D9-B3F8-E2F78FB1BBE4}" presName="node" presStyleLbl="node1" presStyleIdx="5" presStyleCnt="8" custScaleX="168999" custScaleY="241859" custRadScaleRad="97025" custRadScaleInc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3127-F876-43CD-B647-59CC079CF925}" type="pres">
      <dgm:prSet presAssocID="{2A15DABD-7DC8-42D9-B3F8-E2F78FB1BBE4}" presName="spNode" presStyleCnt="0"/>
      <dgm:spPr/>
      <dgm:t>
        <a:bodyPr/>
        <a:lstStyle/>
        <a:p>
          <a:endParaRPr lang="ru-RU"/>
        </a:p>
      </dgm:t>
    </dgm:pt>
    <dgm:pt modelId="{2842C95D-ECDE-4AB5-94A8-EF8FA6710A83}" type="pres">
      <dgm:prSet presAssocID="{395230B6-400E-487F-8AE6-DD3ED4C74D5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3799DA60-A078-478B-8179-2E026A24E24D}" type="pres">
      <dgm:prSet presAssocID="{8BACFC99-3FF8-4C14-AAE1-6C6E7713E096}" presName="node" presStyleLbl="node1" presStyleIdx="6" presStyleCnt="8" custScaleX="168999" custScaleY="241859" custRadScaleRad="95734" custRadScaleInc="-1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4C86D-A320-4F68-A772-2EB8406AF0A2}" type="pres">
      <dgm:prSet presAssocID="{8BACFC99-3FF8-4C14-AAE1-6C6E7713E096}" presName="spNode" presStyleCnt="0"/>
      <dgm:spPr/>
      <dgm:t>
        <a:bodyPr/>
        <a:lstStyle/>
        <a:p>
          <a:endParaRPr lang="ru-RU"/>
        </a:p>
      </dgm:t>
    </dgm:pt>
    <dgm:pt modelId="{5FD8C923-634A-4865-AC8D-670B45DEBC50}" type="pres">
      <dgm:prSet presAssocID="{E6ED0F00-8FED-4617-BF64-1A013BD920C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7D3BB59D-FE9B-4382-A839-60215535FD81}" type="pres">
      <dgm:prSet presAssocID="{D9B3B3E1-D077-4C3B-8F23-9EBA99A5D05F}" presName="node" presStyleLbl="node1" presStyleIdx="7" presStyleCnt="8" custScaleX="168999" custScaleY="241859" custRadScaleRad="99956" custRadScaleInc="-4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EF7C-4B44-4514-A3A1-28708190E0B1}" type="pres">
      <dgm:prSet presAssocID="{D9B3B3E1-D077-4C3B-8F23-9EBA99A5D05F}" presName="spNode" presStyleCnt="0"/>
      <dgm:spPr/>
      <dgm:t>
        <a:bodyPr/>
        <a:lstStyle/>
        <a:p>
          <a:endParaRPr lang="ru-RU"/>
        </a:p>
      </dgm:t>
    </dgm:pt>
    <dgm:pt modelId="{1B0C1C33-7195-4F83-9D63-3B6EEB9BE448}" type="pres">
      <dgm:prSet presAssocID="{F563A44D-40A2-4B17-94BA-0F1644CBC9E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60CE3282-86F5-4786-A1B1-664E1E8A8D27}" srcId="{BF3CE1F4-A42C-4BDB-B5A2-EE8A5708BF40}" destId="{15F07381-E0DC-41D5-A795-66AF4E43610E}" srcOrd="4" destOrd="0" parTransId="{57A3F6C6-9389-4E38-8208-BF49B99710B3}" sibTransId="{A09A4B40-F875-4E1E-99C7-FE25DB8E8044}"/>
    <dgm:cxn modelId="{3B10D785-3E20-46B4-8094-D1F95DC54F32}" type="presOf" srcId="{395230B6-400E-487F-8AE6-DD3ED4C74D5F}" destId="{2842C95D-ECDE-4AB5-94A8-EF8FA6710A83}" srcOrd="0" destOrd="0" presId="urn:microsoft.com/office/officeart/2005/8/layout/cycle6"/>
    <dgm:cxn modelId="{5392BB81-6A0F-41AB-8B2A-9EA36EEE4CA5}" srcId="{BF3CE1F4-A42C-4BDB-B5A2-EE8A5708BF40}" destId="{F0A02C37-C84C-4C71-ABDA-C06C8C8A92BC}" srcOrd="0" destOrd="0" parTransId="{058A7725-1414-4274-85FD-4E9767F4830C}" sibTransId="{30C69618-8C47-46B5-80E7-6C7D32E6B103}"/>
    <dgm:cxn modelId="{4D188557-70CB-4643-9C18-59838A40A9DD}" type="presOf" srcId="{6A57A48D-9C84-42BA-875B-247C8EC855BB}" destId="{F4AA89FF-98E6-4147-BF03-044A764D1765}" srcOrd="0" destOrd="0" presId="urn:microsoft.com/office/officeart/2005/8/layout/cycle6"/>
    <dgm:cxn modelId="{8617A696-4396-4898-B885-1A198B1747DA}" type="presOf" srcId="{F563A44D-40A2-4B17-94BA-0F1644CBC9E2}" destId="{1B0C1C33-7195-4F83-9D63-3B6EEB9BE448}" srcOrd="0" destOrd="0" presId="urn:microsoft.com/office/officeart/2005/8/layout/cycle6"/>
    <dgm:cxn modelId="{9C91A932-791D-482C-9B51-795C4AC9255E}" srcId="{BF3CE1F4-A42C-4BDB-B5A2-EE8A5708BF40}" destId="{2B2FA20F-9297-4199-B5EA-13153219BDD2}" srcOrd="2" destOrd="0" parTransId="{3281D0B2-78C6-4DBF-A4F6-1823FB56894E}" sibTransId="{A38BA434-9071-48F4-956A-376EE1E979A7}"/>
    <dgm:cxn modelId="{D51AD4FE-87C4-46A7-A850-B1F425FCE067}" type="presOf" srcId="{2B2FA20F-9297-4199-B5EA-13153219BDD2}" destId="{025ED023-6DE6-4389-BD4E-3F94181FE4B3}" srcOrd="0" destOrd="0" presId="urn:microsoft.com/office/officeart/2005/8/layout/cycle6"/>
    <dgm:cxn modelId="{854E8D2B-8754-448C-9878-2392C8A752CC}" type="presOf" srcId="{8BACFC99-3FF8-4C14-AAE1-6C6E7713E096}" destId="{3799DA60-A078-478B-8179-2E026A24E24D}" srcOrd="0" destOrd="0" presId="urn:microsoft.com/office/officeart/2005/8/layout/cycle6"/>
    <dgm:cxn modelId="{827BABB1-A6EC-4618-9127-7909EF23CE69}" srcId="{BF3CE1F4-A42C-4BDB-B5A2-EE8A5708BF40}" destId="{8BACFC99-3FF8-4C14-AAE1-6C6E7713E096}" srcOrd="6" destOrd="0" parTransId="{D950B882-A6E7-4117-925C-051C4AAF790E}" sibTransId="{E6ED0F00-8FED-4617-BF64-1A013BD920C9}"/>
    <dgm:cxn modelId="{5D8929F2-D11A-4CBA-A5FB-E219354138A9}" type="presOf" srcId="{D9B3B3E1-D077-4C3B-8F23-9EBA99A5D05F}" destId="{7D3BB59D-FE9B-4382-A839-60215535FD81}" srcOrd="0" destOrd="0" presId="urn:microsoft.com/office/officeart/2005/8/layout/cycle6"/>
    <dgm:cxn modelId="{0B5447C8-FA33-445E-8FE6-C712EE11AFFC}" type="presOf" srcId="{33E98268-AE54-40E4-A731-A66F4C83E43C}" destId="{FE0CAC93-47EE-48A0-AE44-6777D6AB911C}" srcOrd="0" destOrd="0" presId="urn:microsoft.com/office/officeart/2005/8/layout/cycle6"/>
    <dgm:cxn modelId="{D94D4578-0950-4CF1-AAC1-73413B3CBD0C}" type="presOf" srcId="{BF3CE1F4-A42C-4BDB-B5A2-EE8A5708BF40}" destId="{103F83ED-EFDE-447D-AD95-0DCDD86361CE}" srcOrd="0" destOrd="0" presId="urn:microsoft.com/office/officeart/2005/8/layout/cycle6"/>
    <dgm:cxn modelId="{04CDC23F-B29D-4AB8-985B-F62ABDCC7A37}" type="presOf" srcId="{A38BA434-9071-48F4-956A-376EE1E979A7}" destId="{4C7C2E5C-DC22-4101-9830-F1603A71893B}" srcOrd="0" destOrd="0" presId="urn:microsoft.com/office/officeart/2005/8/layout/cycle6"/>
    <dgm:cxn modelId="{6760E1ED-A179-46D2-ADE8-5A0D80A51EB1}" type="presOf" srcId="{F0A02C37-C84C-4C71-ABDA-C06C8C8A92BC}" destId="{E86C8089-1307-422A-B895-E8178A430B22}" srcOrd="0" destOrd="0" presId="urn:microsoft.com/office/officeart/2005/8/layout/cycle6"/>
    <dgm:cxn modelId="{EB9F3059-CB9A-431C-AFBD-8645C3A3D350}" type="presOf" srcId="{79D3651D-3190-4231-B595-59285E47E73F}" destId="{F63878BA-47F9-4A6F-BB24-EEC2D43CA72D}" srcOrd="0" destOrd="0" presId="urn:microsoft.com/office/officeart/2005/8/layout/cycle6"/>
    <dgm:cxn modelId="{50301394-3048-4583-A68F-4102B119BD7B}" srcId="{BF3CE1F4-A42C-4BDB-B5A2-EE8A5708BF40}" destId="{CF0A4C1B-16EA-41E3-8D10-9B1D41C4E004}" srcOrd="3" destOrd="0" parTransId="{3D13A8F7-D77D-404D-88C7-C693DE4C7F15}" sibTransId="{33E98268-AE54-40E4-A731-A66F4C83E43C}"/>
    <dgm:cxn modelId="{4A0F4D90-2834-498E-9474-72043E9F2127}" type="presOf" srcId="{E6ED0F00-8FED-4617-BF64-1A013BD920C9}" destId="{5FD8C923-634A-4865-AC8D-670B45DEBC50}" srcOrd="0" destOrd="0" presId="urn:microsoft.com/office/officeart/2005/8/layout/cycle6"/>
    <dgm:cxn modelId="{7D51FA37-6EF4-447A-9486-CE0E76AB2694}" type="presOf" srcId="{30C69618-8C47-46B5-80E7-6C7D32E6B103}" destId="{1DFBC488-27A1-4562-9206-18F145E11C1C}" srcOrd="0" destOrd="0" presId="urn:microsoft.com/office/officeart/2005/8/layout/cycle6"/>
    <dgm:cxn modelId="{6E865A1A-1217-47F8-B063-FA46F9E9316D}" srcId="{BF3CE1F4-A42C-4BDB-B5A2-EE8A5708BF40}" destId="{D9B3B3E1-D077-4C3B-8F23-9EBA99A5D05F}" srcOrd="7" destOrd="0" parTransId="{E2FBF355-5E5E-41CF-B4A3-84B4B6DC2C99}" sibTransId="{F563A44D-40A2-4B17-94BA-0F1644CBC9E2}"/>
    <dgm:cxn modelId="{A699F736-57DA-4CCD-BD22-0222D77A49BC}" type="presOf" srcId="{2A15DABD-7DC8-42D9-B3F8-E2F78FB1BBE4}" destId="{EE3BC13C-4FEE-43BE-8704-60B58B15DC45}" srcOrd="0" destOrd="0" presId="urn:microsoft.com/office/officeart/2005/8/layout/cycle6"/>
    <dgm:cxn modelId="{BA350B4E-4905-401B-97CF-4DC3AA6D2BB7}" srcId="{BF3CE1F4-A42C-4BDB-B5A2-EE8A5708BF40}" destId="{6A57A48D-9C84-42BA-875B-247C8EC855BB}" srcOrd="1" destOrd="0" parTransId="{CB2BD2D2-A1DB-41FE-9899-B3D9FF413870}" sibTransId="{79D3651D-3190-4231-B595-59285E47E73F}"/>
    <dgm:cxn modelId="{13B2A9AF-D0DF-4CA3-8CB4-BDBD3B2CA54D}" type="presOf" srcId="{A09A4B40-F875-4E1E-99C7-FE25DB8E8044}" destId="{14DAEB5B-AF54-47DE-8FBB-21473F1F6E24}" srcOrd="0" destOrd="0" presId="urn:microsoft.com/office/officeart/2005/8/layout/cycle6"/>
    <dgm:cxn modelId="{ABC9CC86-ADFD-4B22-ACD8-127979A8440A}" type="presOf" srcId="{CF0A4C1B-16EA-41E3-8D10-9B1D41C4E004}" destId="{0002EEFF-BE11-46BB-9CAB-12DCA5DB1210}" srcOrd="0" destOrd="0" presId="urn:microsoft.com/office/officeart/2005/8/layout/cycle6"/>
    <dgm:cxn modelId="{9914D572-5417-4C14-81B4-DCB065F04713}" type="presOf" srcId="{15F07381-E0DC-41D5-A795-66AF4E43610E}" destId="{01AFCE1C-C48F-4835-9E5C-B530F9132F1B}" srcOrd="0" destOrd="0" presId="urn:microsoft.com/office/officeart/2005/8/layout/cycle6"/>
    <dgm:cxn modelId="{F72534AB-FE7B-47B8-9583-03C1E2FCB368}" srcId="{BF3CE1F4-A42C-4BDB-B5A2-EE8A5708BF40}" destId="{2A15DABD-7DC8-42D9-B3F8-E2F78FB1BBE4}" srcOrd="5" destOrd="0" parTransId="{A2B4FC7F-E68E-4766-A5C9-9959E1EEC54B}" sibTransId="{395230B6-400E-487F-8AE6-DD3ED4C74D5F}"/>
    <dgm:cxn modelId="{7ED06A9C-98F0-498B-8876-872303FAA5B7}" type="presParOf" srcId="{103F83ED-EFDE-447D-AD95-0DCDD86361CE}" destId="{E86C8089-1307-422A-B895-E8178A430B22}" srcOrd="0" destOrd="0" presId="urn:microsoft.com/office/officeart/2005/8/layout/cycle6"/>
    <dgm:cxn modelId="{2A72C211-21C9-476F-9E92-13BFA6A105FA}" type="presParOf" srcId="{103F83ED-EFDE-447D-AD95-0DCDD86361CE}" destId="{5BC69F71-4D0E-4495-94DA-59A974C4BCAC}" srcOrd="1" destOrd="0" presId="urn:microsoft.com/office/officeart/2005/8/layout/cycle6"/>
    <dgm:cxn modelId="{1EF6758F-974A-42EB-9D0E-034A9932D61C}" type="presParOf" srcId="{103F83ED-EFDE-447D-AD95-0DCDD86361CE}" destId="{1DFBC488-27A1-4562-9206-18F145E11C1C}" srcOrd="2" destOrd="0" presId="urn:microsoft.com/office/officeart/2005/8/layout/cycle6"/>
    <dgm:cxn modelId="{146017FC-1B03-48D1-AC4E-7DA3527C8B8D}" type="presParOf" srcId="{103F83ED-EFDE-447D-AD95-0DCDD86361CE}" destId="{F4AA89FF-98E6-4147-BF03-044A764D1765}" srcOrd="3" destOrd="0" presId="urn:microsoft.com/office/officeart/2005/8/layout/cycle6"/>
    <dgm:cxn modelId="{BE6D2FC1-E206-405A-BFEC-B800416FD535}" type="presParOf" srcId="{103F83ED-EFDE-447D-AD95-0DCDD86361CE}" destId="{44F25E34-F665-4774-B382-9E73DF29904B}" srcOrd="4" destOrd="0" presId="urn:microsoft.com/office/officeart/2005/8/layout/cycle6"/>
    <dgm:cxn modelId="{5F1A02C6-3848-4B0A-9352-C270B712260F}" type="presParOf" srcId="{103F83ED-EFDE-447D-AD95-0DCDD86361CE}" destId="{F63878BA-47F9-4A6F-BB24-EEC2D43CA72D}" srcOrd="5" destOrd="0" presId="urn:microsoft.com/office/officeart/2005/8/layout/cycle6"/>
    <dgm:cxn modelId="{A51BFA0F-1A9C-44E9-90B5-4EBB0C37C5DA}" type="presParOf" srcId="{103F83ED-EFDE-447D-AD95-0DCDD86361CE}" destId="{025ED023-6DE6-4389-BD4E-3F94181FE4B3}" srcOrd="6" destOrd="0" presId="urn:microsoft.com/office/officeart/2005/8/layout/cycle6"/>
    <dgm:cxn modelId="{8AD66DF6-A355-428D-97B5-F4B97775D14B}" type="presParOf" srcId="{103F83ED-EFDE-447D-AD95-0DCDD86361CE}" destId="{7566421E-3C1B-45C9-9637-9329BF7CC708}" srcOrd="7" destOrd="0" presId="urn:microsoft.com/office/officeart/2005/8/layout/cycle6"/>
    <dgm:cxn modelId="{153B0B4F-8505-443A-8A95-D7BCCFA231C5}" type="presParOf" srcId="{103F83ED-EFDE-447D-AD95-0DCDD86361CE}" destId="{4C7C2E5C-DC22-4101-9830-F1603A71893B}" srcOrd="8" destOrd="0" presId="urn:microsoft.com/office/officeart/2005/8/layout/cycle6"/>
    <dgm:cxn modelId="{CC2FBF97-C2B2-4229-92F6-CD9A36C40958}" type="presParOf" srcId="{103F83ED-EFDE-447D-AD95-0DCDD86361CE}" destId="{0002EEFF-BE11-46BB-9CAB-12DCA5DB1210}" srcOrd="9" destOrd="0" presId="urn:microsoft.com/office/officeart/2005/8/layout/cycle6"/>
    <dgm:cxn modelId="{CDA29735-2250-4066-B53A-8346E16DA4A8}" type="presParOf" srcId="{103F83ED-EFDE-447D-AD95-0DCDD86361CE}" destId="{5DC2BB67-E2B4-437D-8F47-EDFCCA73076E}" srcOrd="10" destOrd="0" presId="urn:microsoft.com/office/officeart/2005/8/layout/cycle6"/>
    <dgm:cxn modelId="{9E450563-69B9-4A23-9FB6-1766166B346B}" type="presParOf" srcId="{103F83ED-EFDE-447D-AD95-0DCDD86361CE}" destId="{FE0CAC93-47EE-48A0-AE44-6777D6AB911C}" srcOrd="11" destOrd="0" presId="urn:microsoft.com/office/officeart/2005/8/layout/cycle6"/>
    <dgm:cxn modelId="{AF53BAAB-FADA-46F7-BD21-A8BCFE23180A}" type="presParOf" srcId="{103F83ED-EFDE-447D-AD95-0DCDD86361CE}" destId="{01AFCE1C-C48F-4835-9E5C-B530F9132F1B}" srcOrd="12" destOrd="0" presId="urn:microsoft.com/office/officeart/2005/8/layout/cycle6"/>
    <dgm:cxn modelId="{61FB8DE5-56FC-4D30-9ED5-4AAB1D3FC192}" type="presParOf" srcId="{103F83ED-EFDE-447D-AD95-0DCDD86361CE}" destId="{1DF64FBD-CCDE-4911-8621-105250045489}" srcOrd="13" destOrd="0" presId="urn:microsoft.com/office/officeart/2005/8/layout/cycle6"/>
    <dgm:cxn modelId="{C497EC2C-FAE8-4222-91AC-56ACB2281B24}" type="presParOf" srcId="{103F83ED-EFDE-447D-AD95-0DCDD86361CE}" destId="{14DAEB5B-AF54-47DE-8FBB-21473F1F6E24}" srcOrd="14" destOrd="0" presId="urn:microsoft.com/office/officeart/2005/8/layout/cycle6"/>
    <dgm:cxn modelId="{C3F3DDF7-90C2-4572-B5F9-CF24FB5ED9BB}" type="presParOf" srcId="{103F83ED-EFDE-447D-AD95-0DCDD86361CE}" destId="{EE3BC13C-4FEE-43BE-8704-60B58B15DC45}" srcOrd="15" destOrd="0" presId="urn:microsoft.com/office/officeart/2005/8/layout/cycle6"/>
    <dgm:cxn modelId="{EFC41349-4045-4811-AD55-CA810F87A4AB}" type="presParOf" srcId="{103F83ED-EFDE-447D-AD95-0DCDD86361CE}" destId="{3A063127-F876-43CD-B647-59CC079CF925}" srcOrd="16" destOrd="0" presId="urn:microsoft.com/office/officeart/2005/8/layout/cycle6"/>
    <dgm:cxn modelId="{A7D3A3F1-6F38-41E3-8C23-DF91505CB41C}" type="presParOf" srcId="{103F83ED-EFDE-447D-AD95-0DCDD86361CE}" destId="{2842C95D-ECDE-4AB5-94A8-EF8FA6710A83}" srcOrd="17" destOrd="0" presId="urn:microsoft.com/office/officeart/2005/8/layout/cycle6"/>
    <dgm:cxn modelId="{7276A595-2BB3-40F4-BCBE-B8A2AE1B68C0}" type="presParOf" srcId="{103F83ED-EFDE-447D-AD95-0DCDD86361CE}" destId="{3799DA60-A078-478B-8179-2E026A24E24D}" srcOrd="18" destOrd="0" presId="urn:microsoft.com/office/officeart/2005/8/layout/cycle6"/>
    <dgm:cxn modelId="{BF6D664C-1C19-426C-ACC9-9CA5F509D815}" type="presParOf" srcId="{103F83ED-EFDE-447D-AD95-0DCDD86361CE}" destId="{A4E4C86D-A320-4F68-A772-2EB8406AF0A2}" srcOrd="19" destOrd="0" presId="urn:microsoft.com/office/officeart/2005/8/layout/cycle6"/>
    <dgm:cxn modelId="{53BF1AD8-A2BB-4101-A5B6-F1230D5B1F42}" type="presParOf" srcId="{103F83ED-EFDE-447D-AD95-0DCDD86361CE}" destId="{5FD8C923-634A-4865-AC8D-670B45DEBC50}" srcOrd="20" destOrd="0" presId="urn:microsoft.com/office/officeart/2005/8/layout/cycle6"/>
    <dgm:cxn modelId="{CEE4A8FF-D56A-499F-9CED-9B89D2CC9333}" type="presParOf" srcId="{103F83ED-EFDE-447D-AD95-0DCDD86361CE}" destId="{7D3BB59D-FE9B-4382-A839-60215535FD81}" srcOrd="21" destOrd="0" presId="urn:microsoft.com/office/officeart/2005/8/layout/cycle6"/>
    <dgm:cxn modelId="{B8EDECA6-87D0-4363-83AC-6CE0ECE9FEE2}" type="presParOf" srcId="{103F83ED-EFDE-447D-AD95-0DCDD86361CE}" destId="{8D47EF7C-4B44-4514-A3A1-28708190E0B1}" srcOrd="22" destOrd="0" presId="urn:microsoft.com/office/officeart/2005/8/layout/cycle6"/>
    <dgm:cxn modelId="{97C194E9-F756-4936-9631-E66281E52923}" type="presParOf" srcId="{103F83ED-EFDE-447D-AD95-0DCDD86361CE}" destId="{1B0C1C33-7195-4F83-9D63-3B6EEB9BE44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EDAB2-4C19-44FE-9D8E-F5C8176EBCF3}" type="doc">
      <dgm:prSet loTypeId="urn:microsoft.com/office/officeart/2005/8/layout/vList5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7547621-BD2E-41D7-9D6A-0FE907025342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36DB1BD2-C52D-4327-A550-C7D386F9C0A0}" type="parTrans" cxnId="{F35EC59C-0D98-4101-9465-DB573E6AB928}">
      <dgm:prSet/>
      <dgm:spPr/>
      <dgm:t>
        <a:bodyPr/>
        <a:lstStyle/>
        <a:p>
          <a:endParaRPr lang="ru-RU"/>
        </a:p>
      </dgm:t>
    </dgm:pt>
    <dgm:pt modelId="{0366D389-8354-429B-9B31-9A3A25B78B57}" type="sibTrans" cxnId="{F35EC59C-0D98-4101-9465-DB573E6AB928}">
      <dgm:prSet/>
      <dgm:spPr/>
      <dgm:t>
        <a:bodyPr/>
        <a:lstStyle/>
        <a:p>
          <a:endParaRPr lang="ru-RU"/>
        </a:p>
      </dgm:t>
    </dgm:pt>
    <dgm:pt modelId="{D53348B4-393C-446B-96E1-45AC6D2958C1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2 055 563,0</a:t>
          </a:r>
          <a:endParaRPr lang="ru-RU" dirty="0"/>
        </a:p>
      </dgm:t>
    </dgm:pt>
    <dgm:pt modelId="{839F944E-4A2A-418A-9A1A-453F358FB784}" type="parTrans" cxnId="{E93E4ADA-ED0F-45D1-B81F-4ACF6A5C1E03}">
      <dgm:prSet/>
      <dgm:spPr/>
      <dgm:t>
        <a:bodyPr/>
        <a:lstStyle/>
        <a:p>
          <a:endParaRPr lang="ru-RU"/>
        </a:p>
      </dgm:t>
    </dgm:pt>
    <dgm:pt modelId="{89886BB7-6FC3-4977-B8EA-74B4769F6C2E}" type="sibTrans" cxnId="{E93E4ADA-ED0F-45D1-B81F-4ACF6A5C1E03}">
      <dgm:prSet/>
      <dgm:spPr/>
      <dgm:t>
        <a:bodyPr/>
        <a:lstStyle/>
        <a:p>
          <a:endParaRPr lang="ru-RU"/>
        </a:p>
      </dgm:t>
    </dgm:pt>
    <dgm:pt modelId="{A294346D-B50D-47FF-9854-DDD14047F5BD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40EFB033-C4B3-468B-961B-B82A0CAE928C}" type="parTrans" cxnId="{71B09636-D201-4D0A-9C21-0D87A30AC901}">
      <dgm:prSet/>
      <dgm:spPr/>
      <dgm:t>
        <a:bodyPr/>
        <a:lstStyle/>
        <a:p>
          <a:endParaRPr lang="ru-RU"/>
        </a:p>
      </dgm:t>
    </dgm:pt>
    <dgm:pt modelId="{85A0081B-875F-472C-91A6-FE2B3D426DBF}" type="sibTrans" cxnId="{71B09636-D201-4D0A-9C21-0D87A30AC901}">
      <dgm:prSet/>
      <dgm:spPr/>
      <dgm:t>
        <a:bodyPr/>
        <a:lstStyle/>
        <a:p>
          <a:endParaRPr lang="ru-RU"/>
        </a:p>
      </dgm:t>
    </dgm:pt>
    <dgm:pt modelId="{8102D048-35B8-4E0A-B84D-BC2720B6AA62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163 872,3</a:t>
          </a:r>
          <a:endParaRPr lang="ru-RU" dirty="0"/>
        </a:p>
      </dgm:t>
    </dgm:pt>
    <dgm:pt modelId="{A0F21964-BC3A-47AC-BEDC-E0D5B40A9E94}" type="parTrans" cxnId="{0955FE57-6483-4D4C-B8D6-06C5A21B2FDA}">
      <dgm:prSet/>
      <dgm:spPr/>
      <dgm:t>
        <a:bodyPr/>
        <a:lstStyle/>
        <a:p>
          <a:endParaRPr lang="ru-RU"/>
        </a:p>
      </dgm:t>
    </dgm:pt>
    <dgm:pt modelId="{01F2A603-10CF-483E-89C0-1F47DA8BE7BE}" type="sibTrans" cxnId="{0955FE57-6483-4D4C-B8D6-06C5A21B2FDA}">
      <dgm:prSet/>
      <dgm:spPr/>
      <dgm:t>
        <a:bodyPr/>
        <a:lstStyle/>
        <a:p>
          <a:endParaRPr lang="ru-RU"/>
        </a:p>
      </dgm:t>
    </dgm:pt>
    <dgm:pt modelId="{D42A43A4-A94A-4C52-9661-679D0A09029C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173 471,9</a:t>
          </a:r>
          <a:endParaRPr lang="ru-RU" dirty="0"/>
        </a:p>
      </dgm:t>
    </dgm:pt>
    <dgm:pt modelId="{64A63229-BDC1-48D3-B637-0F1375848848}" type="parTrans" cxnId="{B107E014-FA1D-471D-A74E-F5AD83A193A9}">
      <dgm:prSet/>
      <dgm:spPr/>
      <dgm:t>
        <a:bodyPr/>
        <a:lstStyle/>
        <a:p>
          <a:endParaRPr lang="ru-RU"/>
        </a:p>
      </dgm:t>
    </dgm:pt>
    <dgm:pt modelId="{86F1F02A-C0F3-4FC8-A233-4FDBA4D3DA20}" type="sibTrans" cxnId="{B107E014-FA1D-471D-A74E-F5AD83A193A9}">
      <dgm:prSet/>
      <dgm:spPr/>
      <dgm:t>
        <a:bodyPr/>
        <a:lstStyle/>
        <a:p>
          <a:endParaRPr lang="ru-RU"/>
        </a:p>
      </dgm:t>
    </dgm:pt>
    <dgm:pt modelId="{F092953E-FB38-4493-ABF4-8F79B2C603C2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059B556A-F7D3-4E20-80C9-58A1098785D2}" type="parTrans" cxnId="{E8152D97-7100-494D-9F1D-0BF16DD2D17C}">
      <dgm:prSet/>
      <dgm:spPr/>
      <dgm:t>
        <a:bodyPr/>
        <a:lstStyle/>
        <a:p>
          <a:endParaRPr lang="ru-RU"/>
        </a:p>
      </dgm:t>
    </dgm:pt>
    <dgm:pt modelId="{B5D9800E-18EF-43BA-9E52-0A7AC69757FC}" type="sibTrans" cxnId="{E8152D97-7100-494D-9F1D-0BF16DD2D17C}">
      <dgm:prSet/>
      <dgm:spPr/>
      <dgm:t>
        <a:bodyPr/>
        <a:lstStyle/>
        <a:p>
          <a:endParaRPr lang="ru-RU"/>
        </a:p>
      </dgm:t>
    </dgm:pt>
    <dgm:pt modelId="{2C1DD463-C9A4-4EA6-801F-1FB026B276C9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3 381 184,2</a:t>
          </a:r>
          <a:endParaRPr lang="ru-RU" dirty="0"/>
        </a:p>
      </dgm:t>
    </dgm:pt>
    <dgm:pt modelId="{CB956D9E-AC93-4BFB-ACB4-361FA6D3E157}" type="parTrans" cxnId="{D50D1FD6-7685-4780-B7F2-7CF3B9BEA7FE}">
      <dgm:prSet/>
      <dgm:spPr/>
      <dgm:t>
        <a:bodyPr/>
        <a:lstStyle/>
        <a:p>
          <a:endParaRPr lang="ru-RU"/>
        </a:p>
      </dgm:t>
    </dgm:pt>
    <dgm:pt modelId="{FC5D8FC4-C65D-44C4-95BE-72E69EA144E5}" type="sibTrans" cxnId="{D50D1FD6-7685-4780-B7F2-7CF3B9BEA7FE}">
      <dgm:prSet/>
      <dgm:spPr/>
      <dgm:t>
        <a:bodyPr/>
        <a:lstStyle/>
        <a:p>
          <a:endParaRPr lang="ru-RU"/>
        </a:p>
      </dgm:t>
    </dgm:pt>
    <dgm:pt modelId="{1C2D1424-B795-488B-A40A-C9935FDC37A6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2 592 994,1</a:t>
          </a:r>
          <a:endParaRPr lang="ru-RU" dirty="0"/>
        </a:p>
      </dgm:t>
    </dgm:pt>
    <dgm:pt modelId="{E6F02C12-459D-4E17-A68D-C423C0E9E005}" type="parTrans" cxnId="{258AE706-5C61-4D69-B85C-4CF645273257}">
      <dgm:prSet/>
      <dgm:spPr/>
      <dgm:t>
        <a:bodyPr/>
        <a:lstStyle/>
        <a:p>
          <a:endParaRPr lang="ru-RU"/>
        </a:p>
      </dgm:t>
    </dgm:pt>
    <dgm:pt modelId="{27E0276F-CB91-41BE-BF9E-C6EA697036C4}" type="sibTrans" cxnId="{258AE706-5C61-4D69-B85C-4CF645273257}">
      <dgm:prSet/>
      <dgm:spPr/>
      <dgm:t>
        <a:bodyPr/>
        <a:lstStyle/>
        <a:p>
          <a:endParaRPr lang="ru-RU"/>
        </a:p>
      </dgm:t>
    </dgm:pt>
    <dgm:pt modelId="{6F175BE9-8BBC-4C35-AF52-0906B1CEEDA2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2 155 348,0</a:t>
          </a:r>
          <a:endParaRPr lang="ru-RU" dirty="0"/>
        </a:p>
      </dgm:t>
    </dgm:pt>
    <dgm:pt modelId="{4465CE09-58F1-4037-BC9B-1E1F4C5CBA87}" type="parTrans" cxnId="{483F0A29-F26A-47AB-964E-891D06B2B6DA}">
      <dgm:prSet/>
      <dgm:spPr/>
      <dgm:t>
        <a:bodyPr/>
        <a:lstStyle/>
        <a:p>
          <a:endParaRPr lang="ru-RU"/>
        </a:p>
      </dgm:t>
    </dgm:pt>
    <dgm:pt modelId="{8EB7B7C5-1BCF-41E5-ADF9-6C403DB11523}" type="sibTrans" cxnId="{483F0A29-F26A-47AB-964E-891D06B2B6DA}">
      <dgm:prSet/>
      <dgm:spPr/>
      <dgm:t>
        <a:bodyPr/>
        <a:lstStyle/>
        <a:p>
          <a:endParaRPr lang="ru-RU"/>
        </a:p>
      </dgm:t>
    </dgm:pt>
    <dgm:pt modelId="{24760E70-7D6A-4CED-A752-15EDE0F07CF3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2 259 841,0</a:t>
          </a:r>
          <a:endParaRPr lang="ru-RU" dirty="0"/>
        </a:p>
      </dgm:t>
    </dgm:pt>
    <dgm:pt modelId="{A2CC8497-A218-4C45-BB6F-CDABEB380AD9}" type="parTrans" cxnId="{7EB800A4-3665-4989-B6A1-F54164CE702B}">
      <dgm:prSet/>
      <dgm:spPr/>
      <dgm:t>
        <a:bodyPr/>
        <a:lstStyle/>
        <a:p>
          <a:endParaRPr lang="ru-RU"/>
        </a:p>
      </dgm:t>
    </dgm:pt>
    <dgm:pt modelId="{71D9E17A-B7FE-4F25-BFD2-2EC393288E55}" type="sibTrans" cxnId="{7EB800A4-3665-4989-B6A1-F54164CE702B}">
      <dgm:prSet/>
      <dgm:spPr/>
      <dgm:t>
        <a:bodyPr/>
        <a:lstStyle/>
        <a:p>
          <a:endParaRPr lang="ru-RU"/>
        </a:p>
      </dgm:t>
    </dgm:pt>
    <dgm:pt modelId="{B6BB6208-A25A-4059-A523-21759C54BA7D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164 991,6</a:t>
          </a:r>
          <a:endParaRPr lang="ru-RU" dirty="0"/>
        </a:p>
      </dgm:t>
    </dgm:pt>
    <dgm:pt modelId="{0010AE08-9166-40F6-AB25-36BDF4300944}" type="parTrans" cxnId="{A21E945F-6E82-4AFF-89C0-DF9184FBF362}">
      <dgm:prSet/>
      <dgm:spPr/>
      <dgm:t>
        <a:bodyPr/>
        <a:lstStyle/>
        <a:p>
          <a:endParaRPr lang="ru-RU"/>
        </a:p>
      </dgm:t>
    </dgm:pt>
    <dgm:pt modelId="{1697779F-0D27-43AB-ACB1-1953631237EB}" type="sibTrans" cxnId="{A21E945F-6E82-4AFF-89C0-DF9184FBF362}">
      <dgm:prSet/>
      <dgm:spPr/>
      <dgm:t>
        <a:bodyPr/>
        <a:lstStyle/>
        <a:p>
          <a:endParaRPr lang="ru-RU"/>
        </a:p>
      </dgm:t>
    </dgm:pt>
    <dgm:pt modelId="{E55DD778-D66E-433E-AEF8-4075B11B3121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>
              <a:latin typeface="Times New Roman"/>
              <a:cs typeface="Times New Roman"/>
            </a:rPr>
            <a:t>−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2 641 022,4</a:t>
          </a:r>
          <a:endParaRPr lang="ru-RU" dirty="0"/>
        </a:p>
      </dgm:t>
    </dgm:pt>
    <dgm:pt modelId="{16877393-7455-46EB-B411-F3B32972E7BF}" type="parTrans" cxnId="{4E387125-3070-4E8D-9CCA-D6CAAA0FF4AC}">
      <dgm:prSet/>
      <dgm:spPr/>
      <dgm:t>
        <a:bodyPr/>
        <a:lstStyle/>
        <a:p>
          <a:endParaRPr lang="ru-RU"/>
        </a:p>
      </dgm:t>
    </dgm:pt>
    <dgm:pt modelId="{25C53284-447B-4B25-89DD-5AB3E13B7B68}" type="sibTrans" cxnId="{4E387125-3070-4E8D-9CCA-D6CAAA0FF4AC}">
      <dgm:prSet/>
      <dgm:spPr/>
      <dgm:t>
        <a:bodyPr/>
        <a:lstStyle/>
        <a:p>
          <a:endParaRPr lang="ru-RU"/>
        </a:p>
      </dgm:t>
    </dgm:pt>
    <dgm:pt modelId="{C021D58C-7B78-438D-8468-48148493C4F6}" type="pres">
      <dgm:prSet presAssocID="{855EDAB2-4C19-44FE-9D8E-F5C8176EB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A8A7E-FFD9-4022-8814-65E011380AD0}" type="pres">
      <dgm:prSet presAssocID="{87547621-BD2E-41D7-9D6A-0FE907025342}" presName="linNode" presStyleCnt="0"/>
      <dgm:spPr/>
      <dgm:t>
        <a:bodyPr/>
        <a:lstStyle/>
        <a:p>
          <a:endParaRPr lang="ru-RU"/>
        </a:p>
      </dgm:t>
    </dgm:pt>
    <dgm:pt modelId="{FD9C3BCC-9676-42A1-843C-8C31D5CC5296}" type="pres">
      <dgm:prSet presAssocID="{87547621-BD2E-41D7-9D6A-0FE9070253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8C894-4354-455C-8FE1-059AAEDADC45}" type="pres">
      <dgm:prSet presAssocID="{87547621-BD2E-41D7-9D6A-0FE9070253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13ED-172A-440E-8CB8-25523BBD9A61}" type="pres">
      <dgm:prSet presAssocID="{0366D389-8354-429B-9B31-9A3A25B78B57}" presName="sp" presStyleCnt="0"/>
      <dgm:spPr/>
      <dgm:t>
        <a:bodyPr/>
        <a:lstStyle/>
        <a:p>
          <a:endParaRPr lang="ru-RU"/>
        </a:p>
      </dgm:t>
    </dgm:pt>
    <dgm:pt modelId="{99A5735B-DD8C-4E24-8DBF-F4DBC7BC132A}" type="pres">
      <dgm:prSet presAssocID="{A294346D-B50D-47FF-9854-DDD14047F5BD}" presName="linNode" presStyleCnt="0"/>
      <dgm:spPr/>
      <dgm:t>
        <a:bodyPr/>
        <a:lstStyle/>
        <a:p>
          <a:endParaRPr lang="ru-RU"/>
        </a:p>
      </dgm:t>
    </dgm:pt>
    <dgm:pt modelId="{2BA83842-209C-4B92-8907-3052DCEEEAB6}" type="pres">
      <dgm:prSet presAssocID="{A294346D-B50D-47FF-9854-DDD14047F5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E2DE-71BC-4BAA-969C-E9BFC9428D48}" type="pres">
      <dgm:prSet presAssocID="{A294346D-B50D-47FF-9854-DDD14047F5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E81A-1D0C-4E6C-9DF8-CB3F359FF5CE}" type="pres">
      <dgm:prSet presAssocID="{85A0081B-875F-472C-91A6-FE2B3D426DBF}" presName="sp" presStyleCnt="0"/>
      <dgm:spPr/>
      <dgm:t>
        <a:bodyPr/>
        <a:lstStyle/>
        <a:p>
          <a:endParaRPr lang="ru-RU"/>
        </a:p>
      </dgm:t>
    </dgm:pt>
    <dgm:pt modelId="{3A076D45-A98A-47B2-B1CC-6F9385DA72A9}" type="pres">
      <dgm:prSet presAssocID="{F092953E-FB38-4493-ABF4-8F79B2C603C2}" presName="linNode" presStyleCnt="0"/>
      <dgm:spPr/>
      <dgm:t>
        <a:bodyPr/>
        <a:lstStyle/>
        <a:p>
          <a:endParaRPr lang="ru-RU"/>
        </a:p>
      </dgm:t>
    </dgm:pt>
    <dgm:pt modelId="{9E33AF18-03AF-4CB9-A387-13274A5F3BC2}" type="pres">
      <dgm:prSet presAssocID="{F092953E-FB38-4493-ABF4-8F79B2C603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988B-DA45-4B80-B353-D24DF30F4D12}" type="pres">
      <dgm:prSet presAssocID="{F092953E-FB38-4493-ABF4-8F79B2C603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C59C-0D98-4101-9465-DB573E6AB928}" srcId="{855EDAB2-4C19-44FE-9D8E-F5C8176EBCF3}" destId="{87547621-BD2E-41D7-9D6A-0FE907025342}" srcOrd="0" destOrd="0" parTransId="{36DB1BD2-C52D-4327-A550-C7D386F9C0A0}" sibTransId="{0366D389-8354-429B-9B31-9A3A25B78B57}"/>
    <dgm:cxn modelId="{4B8B0388-B5A7-4693-AA08-CD42DB02A953}" type="presOf" srcId="{1C2D1424-B795-488B-A40A-C9935FDC37A6}" destId="{C224988B-DA45-4B80-B353-D24DF30F4D12}" srcOrd="0" destOrd="1" presId="urn:microsoft.com/office/officeart/2005/8/layout/vList5"/>
    <dgm:cxn modelId="{E93E4ADA-ED0F-45D1-B81F-4ACF6A5C1E03}" srcId="{87547621-BD2E-41D7-9D6A-0FE907025342}" destId="{D53348B4-393C-446B-96E1-45AC6D2958C1}" srcOrd="0" destOrd="0" parTransId="{839F944E-4A2A-418A-9A1A-453F358FB784}" sibTransId="{89886BB7-6FC3-4977-B8EA-74B4769F6C2E}"/>
    <dgm:cxn modelId="{D50D1FD6-7685-4780-B7F2-7CF3B9BEA7FE}" srcId="{F092953E-FB38-4493-ABF4-8F79B2C603C2}" destId="{2C1DD463-C9A4-4EA6-801F-1FB026B276C9}" srcOrd="0" destOrd="0" parTransId="{CB956D9E-AC93-4BFB-ACB4-361FA6D3E157}" sibTransId="{FC5D8FC4-C65D-44C4-95BE-72E69EA144E5}"/>
    <dgm:cxn modelId="{21CE27D6-9DF9-4590-94C9-643FCD4C3921}" type="presOf" srcId="{855EDAB2-4C19-44FE-9D8E-F5C8176EBCF3}" destId="{C021D58C-7B78-438D-8468-48148493C4F6}" srcOrd="0" destOrd="0" presId="urn:microsoft.com/office/officeart/2005/8/layout/vList5"/>
    <dgm:cxn modelId="{E8152D97-7100-494D-9F1D-0BF16DD2D17C}" srcId="{855EDAB2-4C19-44FE-9D8E-F5C8176EBCF3}" destId="{F092953E-FB38-4493-ABF4-8F79B2C603C2}" srcOrd="2" destOrd="0" parTransId="{059B556A-F7D3-4E20-80C9-58A1098785D2}" sibTransId="{B5D9800E-18EF-43BA-9E52-0A7AC69757FC}"/>
    <dgm:cxn modelId="{0FC64D61-20DF-4705-A6ED-5D373C81E18B}" type="presOf" srcId="{F092953E-FB38-4493-ABF4-8F79B2C603C2}" destId="{9E33AF18-03AF-4CB9-A387-13274A5F3BC2}" srcOrd="0" destOrd="0" presId="urn:microsoft.com/office/officeart/2005/8/layout/vList5"/>
    <dgm:cxn modelId="{4E387125-3070-4E8D-9CCA-D6CAAA0FF4AC}" srcId="{F092953E-FB38-4493-ABF4-8F79B2C603C2}" destId="{E55DD778-D66E-433E-AEF8-4075B11B3121}" srcOrd="2" destOrd="0" parTransId="{16877393-7455-46EB-B411-F3B32972E7BF}" sibTransId="{25C53284-447B-4B25-89DD-5AB3E13B7B68}"/>
    <dgm:cxn modelId="{F2E1E4D8-6118-4859-A9B5-37C9C2B83A88}" type="presOf" srcId="{D53348B4-393C-446B-96E1-45AC6D2958C1}" destId="{10E8C894-4354-455C-8FE1-059AAEDADC45}" srcOrd="0" destOrd="0" presId="urn:microsoft.com/office/officeart/2005/8/layout/vList5"/>
    <dgm:cxn modelId="{258AE706-5C61-4D69-B85C-4CF645273257}" srcId="{F092953E-FB38-4493-ABF4-8F79B2C603C2}" destId="{1C2D1424-B795-488B-A40A-C9935FDC37A6}" srcOrd="1" destOrd="0" parTransId="{E6F02C12-459D-4E17-A68D-C423C0E9E005}" sibTransId="{27E0276F-CB91-41BE-BF9E-C6EA697036C4}"/>
    <dgm:cxn modelId="{0955FE57-6483-4D4C-B8D6-06C5A21B2FDA}" srcId="{A294346D-B50D-47FF-9854-DDD14047F5BD}" destId="{8102D048-35B8-4E0A-B84D-BC2720B6AA62}" srcOrd="0" destOrd="0" parTransId="{A0F21964-BC3A-47AC-BEDC-E0D5B40A9E94}" sibTransId="{01F2A603-10CF-483E-89C0-1F47DA8BE7BE}"/>
    <dgm:cxn modelId="{F0C2D554-1C1B-4DA9-9348-9E9445C95A32}" type="presOf" srcId="{8102D048-35B8-4E0A-B84D-BC2720B6AA62}" destId="{D40EE2DE-71BC-4BAA-969C-E9BFC9428D48}" srcOrd="0" destOrd="0" presId="urn:microsoft.com/office/officeart/2005/8/layout/vList5"/>
    <dgm:cxn modelId="{37B911E3-33F3-4D1E-BA43-37F66137A777}" type="presOf" srcId="{E55DD778-D66E-433E-AEF8-4075B11B3121}" destId="{C224988B-DA45-4B80-B353-D24DF30F4D12}" srcOrd="0" destOrd="2" presId="urn:microsoft.com/office/officeart/2005/8/layout/vList5"/>
    <dgm:cxn modelId="{7EB800A4-3665-4989-B6A1-F54164CE702B}" srcId="{87547621-BD2E-41D7-9D6A-0FE907025342}" destId="{24760E70-7D6A-4CED-A752-15EDE0F07CF3}" srcOrd="2" destOrd="0" parTransId="{A2CC8497-A218-4C45-BB6F-CDABEB380AD9}" sibTransId="{71D9E17A-B7FE-4F25-BFD2-2EC393288E55}"/>
    <dgm:cxn modelId="{02575A54-4421-4189-9DA8-209A1C596C38}" type="presOf" srcId="{6F175BE9-8BBC-4C35-AF52-0906B1CEEDA2}" destId="{10E8C894-4354-455C-8FE1-059AAEDADC45}" srcOrd="0" destOrd="1" presId="urn:microsoft.com/office/officeart/2005/8/layout/vList5"/>
    <dgm:cxn modelId="{1A5B7030-02DB-4E65-B96B-55633FA19507}" type="presOf" srcId="{D42A43A4-A94A-4C52-9661-679D0A09029C}" destId="{D40EE2DE-71BC-4BAA-969C-E9BFC9428D48}" srcOrd="0" destOrd="1" presId="urn:microsoft.com/office/officeart/2005/8/layout/vList5"/>
    <dgm:cxn modelId="{B027D169-47DC-42E9-B076-EF0B659D2AC7}" type="presOf" srcId="{B6BB6208-A25A-4059-A523-21759C54BA7D}" destId="{D40EE2DE-71BC-4BAA-969C-E9BFC9428D48}" srcOrd="0" destOrd="2" presId="urn:microsoft.com/office/officeart/2005/8/layout/vList5"/>
    <dgm:cxn modelId="{71B09636-D201-4D0A-9C21-0D87A30AC901}" srcId="{855EDAB2-4C19-44FE-9D8E-F5C8176EBCF3}" destId="{A294346D-B50D-47FF-9854-DDD14047F5BD}" srcOrd="1" destOrd="0" parTransId="{40EFB033-C4B3-468B-961B-B82A0CAE928C}" sibTransId="{85A0081B-875F-472C-91A6-FE2B3D426DBF}"/>
    <dgm:cxn modelId="{5F310B62-A0E1-4967-B938-2AF4B4285251}" type="presOf" srcId="{87547621-BD2E-41D7-9D6A-0FE907025342}" destId="{FD9C3BCC-9676-42A1-843C-8C31D5CC5296}" srcOrd="0" destOrd="0" presId="urn:microsoft.com/office/officeart/2005/8/layout/vList5"/>
    <dgm:cxn modelId="{B107E014-FA1D-471D-A74E-F5AD83A193A9}" srcId="{A294346D-B50D-47FF-9854-DDD14047F5BD}" destId="{D42A43A4-A94A-4C52-9661-679D0A09029C}" srcOrd="1" destOrd="0" parTransId="{64A63229-BDC1-48D3-B637-0F1375848848}" sibTransId="{86F1F02A-C0F3-4FC8-A233-4FDBA4D3DA20}"/>
    <dgm:cxn modelId="{47B9B58A-E1A4-41F2-91F5-E9254685B0D3}" type="presOf" srcId="{2C1DD463-C9A4-4EA6-801F-1FB026B276C9}" destId="{C224988B-DA45-4B80-B353-D24DF30F4D12}" srcOrd="0" destOrd="0" presId="urn:microsoft.com/office/officeart/2005/8/layout/vList5"/>
    <dgm:cxn modelId="{254303F5-F8A4-4C05-8E28-2440A24F7561}" type="presOf" srcId="{A294346D-B50D-47FF-9854-DDD14047F5BD}" destId="{2BA83842-209C-4B92-8907-3052DCEEEAB6}" srcOrd="0" destOrd="0" presId="urn:microsoft.com/office/officeart/2005/8/layout/vList5"/>
    <dgm:cxn modelId="{483F0A29-F26A-47AB-964E-891D06B2B6DA}" srcId="{87547621-BD2E-41D7-9D6A-0FE907025342}" destId="{6F175BE9-8BBC-4C35-AF52-0906B1CEEDA2}" srcOrd="1" destOrd="0" parTransId="{4465CE09-58F1-4037-BC9B-1E1F4C5CBA87}" sibTransId="{8EB7B7C5-1BCF-41E5-ADF9-6C403DB11523}"/>
    <dgm:cxn modelId="{4E9E0989-3165-4C56-9807-C1C291CEF859}" type="presOf" srcId="{24760E70-7D6A-4CED-A752-15EDE0F07CF3}" destId="{10E8C894-4354-455C-8FE1-059AAEDADC45}" srcOrd="0" destOrd="2" presId="urn:microsoft.com/office/officeart/2005/8/layout/vList5"/>
    <dgm:cxn modelId="{A21E945F-6E82-4AFF-89C0-DF9184FBF362}" srcId="{A294346D-B50D-47FF-9854-DDD14047F5BD}" destId="{B6BB6208-A25A-4059-A523-21759C54BA7D}" srcOrd="2" destOrd="0" parTransId="{0010AE08-9166-40F6-AB25-36BDF4300944}" sibTransId="{1697779F-0D27-43AB-ACB1-1953631237EB}"/>
    <dgm:cxn modelId="{F45B7147-8F29-4904-B938-43CB528B0E08}" type="presParOf" srcId="{C021D58C-7B78-438D-8468-48148493C4F6}" destId="{0D5A8A7E-FFD9-4022-8814-65E011380AD0}" srcOrd="0" destOrd="0" presId="urn:microsoft.com/office/officeart/2005/8/layout/vList5"/>
    <dgm:cxn modelId="{26A90B64-2D86-4D80-A455-4C959BFCB2E5}" type="presParOf" srcId="{0D5A8A7E-FFD9-4022-8814-65E011380AD0}" destId="{FD9C3BCC-9676-42A1-843C-8C31D5CC5296}" srcOrd="0" destOrd="0" presId="urn:microsoft.com/office/officeart/2005/8/layout/vList5"/>
    <dgm:cxn modelId="{7B2957DF-F220-494D-846E-61A3CF86EBB2}" type="presParOf" srcId="{0D5A8A7E-FFD9-4022-8814-65E011380AD0}" destId="{10E8C894-4354-455C-8FE1-059AAEDADC45}" srcOrd="1" destOrd="0" presId="urn:microsoft.com/office/officeart/2005/8/layout/vList5"/>
    <dgm:cxn modelId="{976AB87B-5D82-4FEF-B6D5-62B9E395E2D6}" type="presParOf" srcId="{C021D58C-7B78-438D-8468-48148493C4F6}" destId="{104A13ED-172A-440E-8CB8-25523BBD9A61}" srcOrd="1" destOrd="0" presId="urn:microsoft.com/office/officeart/2005/8/layout/vList5"/>
    <dgm:cxn modelId="{9B7EC9CF-F180-44FA-A6C8-1CBF61393720}" type="presParOf" srcId="{C021D58C-7B78-438D-8468-48148493C4F6}" destId="{99A5735B-DD8C-4E24-8DBF-F4DBC7BC132A}" srcOrd="2" destOrd="0" presId="urn:microsoft.com/office/officeart/2005/8/layout/vList5"/>
    <dgm:cxn modelId="{ABA1DEA1-65F1-4A76-AEBA-2D8AFB506F71}" type="presParOf" srcId="{99A5735B-DD8C-4E24-8DBF-F4DBC7BC132A}" destId="{2BA83842-209C-4B92-8907-3052DCEEEAB6}" srcOrd="0" destOrd="0" presId="urn:microsoft.com/office/officeart/2005/8/layout/vList5"/>
    <dgm:cxn modelId="{D8D5F6F1-9979-4496-9FE1-96D60160825C}" type="presParOf" srcId="{99A5735B-DD8C-4E24-8DBF-F4DBC7BC132A}" destId="{D40EE2DE-71BC-4BAA-969C-E9BFC9428D48}" srcOrd="1" destOrd="0" presId="urn:microsoft.com/office/officeart/2005/8/layout/vList5"/>
    <dgm:cxn modelId="{29CBFF98-84F4-47AF-A627-E94CF1E161C3}" type="presParOf" srcId="{C021D58C-7B78-438D-8468-48148493C4F6}" destId="{48A2E81A-1D0C-4E6C-9DF8-CB3F359FF5CE}" srcOrd="3" destOrd="0" presId="urn:microsoft.com/office/officeart/2005/8/layout/vList5"/>
    <dgm:cxn modelId="{EA8D4682-667F-450F-BAD4-11B679194D85}" type="presParOf" srcId="{C021D58C-7B78-438D-8468-48148493C4F6}" destId="{3A076D45-A98A-47B2-B1CC-6F9385DA72A9}" srcOrd="4" destOrd="0" presId="urn:microsoft.com/office/officeart/2005/8/layout/vList5"/>
    <dgm:cxn modelId="{2B54CC6B-4699-40B0-B0E4-AD55A39C57AC}" type="presParOf" srcId="{3A076D45-A98A-47B2-B1CC-6F9385DA72A9}" destId="{9E33AF18-03AF-4CB9-A387-13274A5F3BC2}" srcOrd="0" destOrd="0" presId="urn:microsoft.com/office/officeart/2005/8/layout/vList5"/>
    <dgm:cxn modelId="{3CD01103-0376-49AB-A0D3-1FFC414C2C07}" type="presParOf" srcId="{3A076D45-A98A-47B2-B1CC-6F9385DA72A9}" destId="{C224988B-DA45-4B80-B353-D24DF30F4D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</a:t>
          </a:r>
          <a:r>
            <a:rPr lang="ru-RU" sz="900" dirty="0" smtClean="0"/>
            <a:t>. 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73" y="3528404"/>
          <a:ext cx="5906488" cy="36664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  971 285,5         </a:t>
          </a:r>
          <a:r>
            <a:rPr lang="en-US" sz="900" b="1" dirty="0" smtClean="0"/>
            <a:t>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</a:t>
          </a:r>
          <a:r>
            <a:rPr lang="en-US" sz="900" b="1" dirty="0" smtClean="0"/>
            <a:t>  947 581,0</a:t>
          </a:r>
          <a:r>
            <a:rPr lang="ru-RU" sz="900" b="1" dirty="0" smtClean="0"/>
            <a:t>      </a:t>
          </a:r>
          <a:r>
            <a:rPr lang="en-US" sz="900" b="1" dirty="0" smtClean="0"/>
            <a:t>  </a:t>
          </a:r>
          <a:r>
            <a:rPr lang="ru-RU" sz="900" b="1" dirty="0" smtClean="0"/>
            <a:t>            </a:t>
          </a:r>
          <a:r>
            <a:rPr lang="en-US" sz="900" b="1" dirty="0" smtClean="0"/>
            <a:t>   </a:t>
          </a:r>
          <a:r>
            <a:rPr lang="ru-RU" sz="900" b="1" dirty="0" smtClean="0"/>
            <a:t>  1 05</a:t>
          </a:r>
          <a:r>
            <a:rPr lang="en-US" sz="900" b="1" dirty="0" smtClean="0"/>
            <a:t>8 427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r>
            <a:rPr lang="ru-RU" sz="900" b="1" dirty="0" smtClean="0"/>
            <a:t>                        1 </a:t>
          </a:r>
          <a:r>
            <a:rPr lang="en-US" sz="900" b="1" dirty="0" smtClean="0"/>
            <a:t>1</a:t>
          </a:r>
          <a:r>
            <a:rPr lang="ru-RU" sz="900" b="1" dirty="0" smtClean="0"/>
            <a:t>4</a:t>
          </a:r>
          <a:r>
            <a:rPr lang="en-US" sz="900" b="1" dirty="0" smtClean="0"/>
            <a:t>8 427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r>
            <a:rPr lang="ru-RU" sz="900" b="1" dirty="0" smtClean="0"/>
            <a:t>                       1 </a:t>
          </a:r>
          <a:r>
            <a:rPr lang="en-US" sz="900" b="1" dirty="0" smtClean="0"/>
            <a:t>26</a:t>
          </a:r>
          <a:r>
            <a:rPr lang="ru-RU" sz="900" b="1" dirty="0" smtClean="0"/>
            <a:t>3</a:t>
          </a:r>
          <a:r>
            <a:rPr lang="en-US" sz="900" b="1" dirty="0" smtClean="0"/>
            <a:t> 427</a:t>
          </a:r>
          <a:r>
            <a:rPr lang="ru-RU" sz="900" b="1" dirty="0" smtClean="0"/>
            <a:t>,</a:t>
          </a:r>
          <a:r>
            <a:rPr lang="en-US" sz="900" b="1" dirty="0" smtClean="0"/>
            <a:t>2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38" y="2439778"/>
          <a:ext cx="346249" cy="112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</a:t>
          </a:r>
          <a:r>
            <a: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971 285,5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0.56992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04" y="1440154"/>
          <a:ext cx="4616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dirty="0"/>
        </a:p>
        <a:p xmlns:a="http://schemas.openxmlformats.org/drawingml/2006/main">
          <a:endParaRPr lang="ru-RU" sz="900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0.69241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38554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462 859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0.82995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75" y="2404801"/>
          <a:ext cx="338554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758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973,2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на 01.01.202</a:t>
          </a:r>
          <a:r>
            <a: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0.65178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38554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685 567,5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0.78994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38554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</a:rPr>
            <a:t>5</a:t>
          </a:r>
          <a:r>
            <a:rPr lang="en-US" sz="1000" dirty="0" smtClean="0">
              <a:solidFill>
                <a:schemeClr val="tx1"/>
              </a:solidFill>
            </a:rPr>
            <a:t>04 4</a:t>
          </a:r>
          <a:r>
            <a:rPr lang="ru-RU" sz="1000" dirty="0" smtClean="0">
              <a:solidFill>
                <a:schemeClr val="tx1"/>
              </a:solidFill>
            </a:rPr>
            <a:t>5</a:t>
          </a:r>
          <a:r>
            <a:rPr lang="en-US" sz="1000" dirty="0" smtClean="0">
              <a:solidFill>
                <a:schemeClr val="tx1"/>
              </a:solidFill>
            </a:rPr>
            <a:t>4,0</a:t>
          </a:r>
          <a:endParaRPr lang="ru-RU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550</a:t>
          </a:r>
          <a:r>
            <a: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525" cy="493873"/>
          </a:xfrm>
          <a:prstGeom prst="rect">
            <a:avLst/>
          </a:prstGeom>
        </p:spPr>
        <p:txBody>
          <a:bodyPr vert="horz" lIns="90949" tIns="45473" rIns="90949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3" y="2"/>
            <a:ext cx="2930525" cy="493873"/>
          </a:xfrm>
          <a:prstGeom prst="rect">
            <a:avLst/>
          </a:prstGeom>
        </p:spPr>
        <p:txBody>
          <a:bodyPr vert="horz" lIns="90949" tIns="45473" rIns="90949" bIns="45473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8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9" tIns="45473" rIns="90949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2" y="4694161"/>
            <a:ext cx="5408613" cy="4446432"/>
          </a:xfrm>
          <a:prstGeom prst="rect">
            <a:avLst/>
          </a:prstGeom>
        </p:spPr>
        <p:txBody>
          <a:bodyPr vert="horz" lIns="90949" tIns="45473" rIns="90949" bIns="454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6746"/>
            <a:ext cx="2930525" cy="493872"/>
          </a:xfrm>
          <a:prstGeom prst="rect">
            <a:avLst/>
          </a:prstGeom>
        </p:spPr>
        <p:txBody>
          <a:bodyPr vert="horz" lIns="90949" tIns="45473" rIns="90949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3" y="9386746"/>
            <a:ext cx="2930525" cy="493872"/>
          </a:xfrm>
          <a:prstGeom prst="rect">
            <a:avLst/>
          </a:prstGeom>
        </p:spPr>
        <p:txBody>
          <a:bodyPr vert="horz" lIns="90949" tIns="45473" rIns="90949" bIns="45473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9638" y="741363"/>
            <a:ext cx="4941887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9728" indent="-28451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8045" indent="-22761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3264" indent="-22761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8479" indent="-22761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3697" indent="-2276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8917" indent="-2276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14133" indent="-2276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9351" indent="-22761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7FEF70-1434-473A-830D-D1C93070A5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52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9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3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3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5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40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4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30"/>
            <a:ext cx="4091674" cy="2459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5"/>
            <a:ext cx="4094404" cy="24706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4" y="2355849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2" y="3585519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2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" y="2349926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8" y="801391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6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9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3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3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2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2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1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8" y="2349926"/>
            <a:ext cx="3113815" cy="2472775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8" y="794719"/>
            <a:ext cx="4095643" cy="52570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2" y="1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11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60" y="802808"/>
            <a:ext cx="4118291" cy="52548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36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1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64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8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A905C1-1862-44CD-A4F1-8EC07E5012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33216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48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259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0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24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1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6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6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3077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4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0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0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5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5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4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1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82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6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8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5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7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6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4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773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6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9" y="794719"/>
            <a:ext cx="4079089" cy="525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12/27/2023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2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4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Финансовое управление А</a:t>
            </a:r>
            <a:r>
              <a:rPr lang="ru-RU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дминистрации </a:t>
            </a:r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муниципального образования «Город Майкоп</a:t>
            </a:r>
            <a:r>
              <a:rPr lang="ru-RU" sz="16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772816"/>
            <a:ext cx="9144000" cy="14157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b="1" dirty="0" smtClean="0">
                <a:ln w="12700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4400" b="1" dirty="0">
                <a:ln w="12700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  <a:p>
            <a:pPr lvl="0" algn="ctr"/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lvl="0" algn="ctr"/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400" b="1" spc="50" dirty="0" smtClean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732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i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lvl="0" algn="ctr"/>
            <a:r>
              <a:rPr lang="en-US" sz="1400" b="1" i="1" spc="50" dirty="0">
                <a:ln w="12700" cmpd="sng">
                  <a:noFill/>
                  <a:prstDash val="solid"/>
                </a:ln>
                <a:effectLst>
                  <a:glow rad="101600">
                    <a:srgbClr val="0070C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b="1" i="1" spc="50" dirty="0">
              <a:ln w="12700" cmpd="sng">
                <a:noFill/>
                <a:prstDash val="solid"/>
              </a:ln>
              <a:effectLst>
                <a:glow rad="101600">
                  <a:srgbClr val="0070C0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2573627"/>
              </p:ext>
            </p:extLst>
          </p:nvPr>
        </p:nvGraphicFramePr>
        <p:xfrm>
          <a:off x="15240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1380" y="997433"/>
            <a:ext cx="3301240" cy="1400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Доходы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бюджета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2024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5 600 619,5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2025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ru-RU" sz="2000" dirty="0" smtClean="0">
                <a:latin typeface="Times New Roman"/>
                <a:cs typeface="Times New Roman"/>
              </a:rPr>
              <a:t>4 921 814,0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2026 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год – </a:t>
            </a:r>
            <a:r>
              <a:rPr lang="ru-RU" sz="2000" dirty="0" smtClean="0">
                <a:latin typeface="Times New Roman"/>
                <a:cs typeface="Times New Roman"/>
              </a:rPr>
              <a:t>5 065 855,0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959" y="329330"/>
            <a:ext cx="5826082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Из чего складываются доходы бюджета?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3141" y="843544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chemeClr val="bg1"/>
                </a:solidFill>
                <a:cs typeface="Arial" panose="020B0604020202020204" pitchFamily="34" charset="0"/>
              </a:rPr>
              <a:t>тыс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1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6917" y="1596287"/>
            <a:ext cx="153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Д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охо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8419" y="3293196"/>
            <a:ext cx="331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5393" y="4914539"/>
            <a:ext cx="374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137329" y="2030121"/>
            <a:ext cx="6844095" cy="810074"/>
            <a:chOff x="1536888" y="1618114"/>
            <a:chExt cx="6657341" cy="81007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6" y="1877076"/>
              <a:ext cx="6616403" cy="551112"/>
              <a:chOff x="1331639" y="2122673"/>
              <a:chExt cx="6470903" cy="57486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39" y="2132858"/>
                <a:ext cx="856190" cy="56327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2022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</a:t>
                </a:r>
                <a:r>
                  <a:rPr lang="ru-RU" sz="1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5 259 632,9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709961" y="2134264"/>
                <a:ext cx="856190" cy="56327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6 714 074,8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092041" y="2122673"/>
                <a:ext cx="856190" cy="56327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4 736 209,9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39875" y="2132858"/>
                <a:ext cx="856190" cy="56327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2025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535 090,8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2" y="2132858"/>
                <a:ext cx="856190" cy="56327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2026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710 191,3</a:t>
                </a:r>
                <a:endPara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497444" y="1850630"/>
              <a:ext cx="545342" cy="409355"/>
              <a:chOff x="2497444" y="1850630"/>
              <a:chExt cx="545342" cy="409355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83850" y="2164708"/>
                <a:ext cx="317282" cy="952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585975">
                <a:off x="2497444" y="1850630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27,7%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939604" y="1908048"/>
              <a:ext cx="545342" cy="367093"/>
              <a:chOff x="3939604" y="1908048"/>
              <a:chExt cx="545342" cy="367093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4017704" y="2122500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939604" y="1908048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29,5%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428461" y="1903275"/>
              <a:ext cx="474810" cy="318472"/>
              <a:chOff x="5428461" y="1903275"/>
              <a:chExt cx="474810" cy="318472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45138" y="2123986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428461" y="1903275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4,2%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05509" y="1901555"/>
              <a:ext cx="474811" cy="372788"/>
              <a:chOff x="6805509" y="1901555"/>
              <a:chExt cx="474811" cy="372788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06799" y="2164708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05509" y="1901555"/>
                <a:ext cx="474811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3,9%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179414" y="3589259"/>
            <a:ext cx="6812040" cy="797019"/>
            <a:chOff x="1393831" y="2865480"/>
            <a:chExt cx="6812040" cy="79701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393831" y="3122496"/>
              <a:ext cx="6812040" cy="540003"/>
              <a:chOff x="1115685" y="2132855"/>
              <a:chExt cx="6662237" cy="563276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115685" y="2132855"/>
                <a:ext cx="880208" cy="5632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2022 </a:t>
                </a:r>
                <a:r>
                  <a:rPr lang="ru-RU" sz="1000" b="1" dirty="0">
                    <a:solidFill>
                      <a:schemeClr val="bg1"/>
                    </a:solidFill>
                  </a:rPr>
                  <a:t>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1 751 194,7</a:t>
                </a:r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532671" y="2132858"/>
                <a:ext cx="880208" cy="5632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1 892 300,0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949658" y="2132858"/>
                <a:ext cx="880208" cy="5632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2 055 563,0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457271" y="2132858"/>
                <a:ext cx="880208" cy="5632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2025 г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2 155 348,0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897714" y="2132858"/>
                <a:ext cx="880208" cy="56327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202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6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2 259 841,0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315386" y="3092493"/>
              <a:ext cx="474810" cy="400698"/>
              <a:chOff x="2315386" y="3092493"/>
              <a:chExt cx="474810" cy="400698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415615" y="3357551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315386" y="3092493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8,1%</a:t>
                </a:r>
                <a:endParaRPr lang="ru-RU" sz="1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782075" y="3147400"/>
              <a:ext cx="484013" cy="373913"/>
              <a:chOff x="3782075" y="3147400"/>
              <a:chExt cx="484013" cy="373913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878651" y="3400257"/>
                <a:ext cx="387437" cy="121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782075" y="314740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8,6%</a:t>
                </a:r>
                <a:endParaRPr lang="ru-RU" sz="1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266552" y="3107382"/>
              <a:ext cx="520302" cy="406170"/>
              <a:chOff x="5266552" y="3107382"/>
              <a:chExt cx="520302" cy="40617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82699" y="3295079"/>
                <a:ext cx="404155" cy="218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266552" y="3107382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4,9%</a:t>
                </a:r>
                <a:endParaRPr lang="ru-RU" sz="1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722296" y="3118037"/>
              <a:ext cx="519743" cy="358968"/>
              <a:chOff x="6722296" y="3118037"/>
              <a:chExt cx="519743" cy="358968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872296" y="3295080"/>
                <a:ext cx="369743" cy="1819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722296" y="3118037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4,8%</a:t>
                </a:r>
                <a:endParaRPr lang="ru-RU" sz="1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179414" y="5421412"/>
            <a:ext cx="6802009" cy="791361"/>
            <a:chOff x="1553050" y="4374069"/>
            <a:chExt cx="6802009" cy="79136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553050" y="4625428"/>
              <a:ext cx="6802009" cy="540002"/>
              <a:chOff x="1553050" y="4625428"/>
              <a:chExt cx="6802009" cy="540002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553050" y="4625428"/>
                <a:ext cx="6802009" cy="540002"/>
                <a:chOff x="1271404" y="2132855"/>
                <a:chExt cx="6652427" cy="563275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271404" y="2132855"/>
                  <a:ext cx="880208" cy="5632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2022 </a:t>
                  </a:r>
                  <a:r>
                    <a:rPr lang="ru-RU" sz="1000" b="1" dirty="0">
                      <a:solidFill>
                        <a:schemeClr val="bg1"/>
                      </a:solidFill>
                    </a:rPr>
                    <a:t>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</a:rPr>
                    <a:t>252 130,1</a:t>
                  </a:r>
                  <a:endParaRPr lang="ru-RU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4105" y="2132857"/>
                  <a:ext cx="880208" cy="5632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2023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266 595,3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52656" y="2132857"/>
                  <a:ext cx="880208" cy="5632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4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163 872,3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5" y="2132856"/>
                  <a:ext cx="880208" cy="5632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173 471,9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7043623" y="2132857"/>
                  <a:ext cx="880208" cy="5632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2026 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164 991,6</a:t>
                  </a:r>
                  <a:endPara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88659" y="4632070"/>
                <a:ext cx="474810" cy="374411"/>
                <a:chOff x="2488659" y="4632070"/>
                <a:chExt cx="474810" cy="374411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 flipV="1">
                  <a:off x="2552242" y="4884014"/>
                  <a:ext cx="380248" cy="1224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20276142">
                  <a:off x="2488659" y="4632070"/>
                  <a:ext cx="474810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5,7%</a:t>
                  </a:r>
                  <a:endParaRPr lang="ru-RU" sz="10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4003225" y="4672457"/>
                <a:ext cx="545342" cy="334022"/>
                <a:chOff x="4003225" y="4672457"/>
                <a:chExt cx="545342" cy="334022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4026874" y="4884014"/>
                  <a:ext cx="362253" cy="12246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954176">
                  <a:off x="4003225" y="4672457"/>
                  <a:ext cx="545342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38,5%</a:t>
                  </a:r>
                  <a:endParaRPr lang="ru-RU" sz="10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31156" y="4631588"/>
                <a:ext cx="549542" cy="394971"/>
                <a:chOff x="5431156" y="4631588"/>
                <a:chExt cx="549542" cy="394971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 flipV="1">
                  <a:off x="5517059" y="4882897"/>
                  <a:ext cx="413775" cy="14366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20123217">
                  <a:off x="5431156" y="4631588"/>
                  <a:ext cx="549542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5,9%</a:t>
                  </a:r>
                  <a:endParaRPr lang="ru-RU" sz="10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70609" y="4663786"/>
                <a:ext cx="490978" cy="346989"/>
                <a:chOff x="6970609" y="4663786"/>
                <a:chExt cx="490978" cy="346989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70609" y="4849950"/>
                  <a:ext cx="358116" cy="1608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971766">
                  <a:off x="6986777" y="4663786"/>
                  <a:ext cx="474810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4,9%</a:t>
                  </a:r>
                  <a:endParaRPr lang="ru-RU" sz="10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761098" y="1281710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412" y="212364"/>
            <a:ext cx="447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3766" y="462790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руб.</a:t>
            </a:r>
            <a:endParaRPr lang="ru-RU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186" y="2481081"/>
            <a:ext cx="441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89228"/>
              </p:ext>
            </p:extLst>
          </p:nvPr>
        </p:nvGraphicFramePr>
        <p:xfrm>
          <a:off x="810434" y="4417761"/>
          <a:ext cx="7523132" cy="22879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4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  <a:r>
                        <a:rPr lang="ru-RU" sz="1600" baseline="0" dirty="0"/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Получение кредитов от кредитных организаций в валюте Российской Федерации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134 550,7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462 859,7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758 973,2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9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Погашение</a:t>
                      </a:r>
                      <a:r>
                        <a:rPr lang="ru-RU" sz="1100" baseline="0" dirty="0" smtClean="0"/>
                        <a:t> кредитов, предоставленных кредитными организациями в валюте Российской Федерации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-134 550,7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-462 859,7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9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Погашение бюджетных</a:t>
                      </a:r>
                      <a:r>
                        <a:rPr lang="ru-RU" sz="1100" baseline="0" dirty="0" smtClean="0"/>
                        <a:t> кредитов </a:t>
                      </a:r>
                      <a:r>
                        <a:rPr lang="ru-RU" sz="1100" baseline="0" dirty="0"/>
                        <a:t>от других бюджетов бюджетной системы Российской Федерации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- 23 704,5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- 238 309,0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- 181 113,5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110 846,2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0" lang="ru-RU" sz="105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115 000,0</a:t>
                      </a:r>
                      <a:endParaRPr kumimoji="0" lang="ru-RU" sz="105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02242" y="3586764"/>
            <a:ext cx="733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Источники финансирования дефицита бюджета муниципального образования «Город Майкоп» </a:t>
            </a:r>
          </a:p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на 202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-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6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гг.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051539" y="1503985"/>
            <a:ext cx="7040923" cy="729181"/>
            <a:chOff x="1329399" y="1108152"/>
            <a:chExt cx="7040923" cy="729181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29399" y="1360543"/>
              <a:ext cx="7040923" cy="476790"/>
              <a:chOff x="1120016" y="2123689"/>
              <a:chExt cx="6886086" cy="49733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0016" y="2131490"/>
                <a:ext cx="985833" cy="48817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5 236 253,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80747" y="2132857"/>
                <a:ext cx="976631" cy="48817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6 817 213,7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1" y="2132858"/>
                <a:ext cx="950625" cy="48817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5 711 465,7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582458" y="2123689"/>
                <a:ext cx="985834" cy="48817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5 011 814,0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69" y="2132857"/>
                <a:ext cx="985833" cy="48817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5 180 855,0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30,1%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752" y="153447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499760" y="1627065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7029168" y="1590464"/>
              <a:ext cx="294894" cy="16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047662" y="2854884"/>
            <a:ext cx="7044799" cy="561686"/>
            <a:chOff x="1316614" y="2651099"/>
            <a:chExt cx="6837992" cy="561685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316614" y="2737486"/>
              <a:ext cx="6837992" cy="475298"/>
              <a:chOff x="1125276" y="2132856"/>
              <a:chExt cx="6687621" cy="495782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125276" y="2132856"/>
                <a:ext cx="983873" cy="48816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endPara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факт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+ 23 379,5</a:t>
                </a:r>
                <a:endPara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43871" y="2132858"/>
                <a:ext cx="947425" cy="48816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- 103 138,9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053798" y="2132858"/>
                <a:ext cx="956893" cy="48816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- 110 846,2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460401" y="2140469"/>
                <a:ext cx="947749" cy="48816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- 90 000,0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856004" y="2132858"/>
                <a:ext cx="956893" cy="48816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- 115 000,0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453418" y="2651099"/>
              <a:ext cx="341934" cy="379092"/>
              <a:chOff x="2453418" y="2651099"/>
              <a:chExt cx="341934" cy="379092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>
                <a:off x="2453418" y="2960569"/>
                <a:ext cx="333319" cy="696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415934">
                <a:off x="2610621" y="2651099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937106" y="2720326"/>
              <a:ext cx="287526" cy="316970"/>
              <a:chOff x="3937106" y="2720326"/>
              <a:chExt cx="287526" cy="316970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3937106" y="2986329"/>
                <a:ext cx="274852" cy="509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732762">
                <a:off x="4039901" y="2720326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415736" y="2706234"/>
              <a:ext cx="276258" cy="319877"/>
              <a:chOff x="5415736" y="2706234"/>
              <a:chExt cx="276258" cy="319877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945540"/>
                <a:ext cx="268656" cy="805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415736" y="2706234"/>
                <a:ext cx="184731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803951" y="2655057"/>
              <a:ext cx="326550" cy="375134"/>
              <a:chOff x="6803951" y="2655057"/>
              <a:chExt cx="326550" cy="375134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>
                <a:off x="6803951" y="2945540"/>
                <a:ext cx="326550" cy="846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903577" y="2655057"/>
                <a:ext cx="184731" cy="246220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 rot="1301177">
            <a:off x="3638142" y="841229"/>
            <a:ext cx="545342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819809">
            <a:off x="5117533" y="863056"/>
            <a:ext cx="545342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</a:t>
            </a:r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9823861">
            <a:off x="6624391" y="820320"/>
            <a:ext cx="474810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052669" y="561307"/>
            <a:ext cx="7039793" cy="710145"/>
            <a:chOff x="1330530" y="1108152"/>
            <a:chExt cx="7039793" cy="823685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47" name="Группа 46"/>
            <p:cNvGrpSpPr/>
            <p:nvPr/>
          </p:nvGrpSpPr>
          <p:grpSpPr>
            <a:xfrm>
              <a:off x="1330530" y="1360571"/>
              <a:ext cx="7039793" cy="571266"/>
              <a:chOff x="1121122" y="2123718"/>
              <a:chExt cx="6884981" cy="595887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121122" y="2132855"/>
                <a:ext cx="985833" cy="5662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</a:rPr>
                  <a:t>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3 256 308,0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671545" y="2132857"/>
                <a:ext cx="985833" cy="5662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55 179,5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139951" y="2132857"/>
                <a:ext cx="985833" cy="566219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3 381 184,2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82460" y="2123718"/>
                <a:ext cx="985833" cy="59588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592 994,1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7020270" y="2132857"/>
                <a:ext cx="985833" cy="5662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202</a:t>
                </a:r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641 022,4</a:t>
                </a:r>
                <a:endParaRPr lang="ru-RU" sz="1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39,9%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>
              <a:off x="4009543" y="1652546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5517207" y="1739541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6964393" y="1642488"/>
              <a:ext cx="294894" cy="160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334412" y="1313860"/>
            <a:ext cx="447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</a:t>
            </a:r>
          </a:p>
        </p:txBody>
      </p:sp>
      <p:sp>
        <p:nvSpPr>
          <p:cNvPr id="74" name="TextBox 73"/>
          <p:cNvSpPr txBox="1"/>
          <p:nvPr/>
        </p:nvSpPr>
        <p:spPr>
          <a:xfrm rot="1487724">
            <a:off x="3667680" y="1772429"/>
            <a:ext cx="614471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708202">
            <a:off x="6058777" y="2750788"/>
            <a:ext cx="479739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9977752">
            <a:off x="6597032" y="1808173"/>
            <a:ext cx="474810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819809">
            <a:off x="5127565" y="1783323"/>
            <a:ext cx="545342" cy="246221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12,2%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88461" y="4156151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</a:t>
            </a:r>
            <a:r>
              <a:rPr lang="en-US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руб.</a:t>
            </a:r>
            <a:endParaRPr lang="ru-RU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69454"/>
              </p:ext>
            </p:extLst>
          </p:nvPr>
        </p:nvGraphicFramePr>
        <p:xfrm>
          <a:off x="318006" y="1268760"/>
          <a:ext cx="8507987" cy="52997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59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4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2026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прибыль, доходы: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921 105,3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1 117  648,0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1 173 530,0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1 229 859,0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Налог на доходы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921 105,3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1 117 648,0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1 173 530,0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1 229 859,0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41 771,4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3 343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44 601,0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45 957,0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50 058,0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Акцизы по подакцизным товарам (продукции), производимым в РФ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41 771,4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343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44 601,0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45 957,0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50 058,0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522 006,4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414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587 721,0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613 550,0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640 496,0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286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- Налог,</a:t>
                      </a:r>
                      <a:r>
                        <a:rPr lang="ru-RU" sz="800" baseline="0" dirty="0">
                          <a:effectLst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460 598,8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524 896,0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547 992,0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572 103,0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Единый налог на вмененный доход для отдельных видов деятельности</a:t>
                      </a:r>
                      <a:endParaRPr lang="ru-RU" sz="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1 026,5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-964,0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Единый сельскохозяйственный налог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14 761,6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15 735,0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16 396,0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17 068,0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Налог,</a:t>
                      </a:r>
                      <a:r>
                        <a:rPr lang="ru-RU" sz="800" baseline="0" dirty="0"/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45 619,5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47 090,0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49 162,0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51 325,0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227 859,8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270 369,0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285 647,0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301 528,0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273">
                <a:tc>
                  <a:txBody>
                    <a:bodyPr/>
                    <a:lstStyle/>
                    <a:p>
                      <a:r>
                        <a:rPr lang="ru-RU" sz="800" dirty="0"/>
                        <a:t>- Налог</a:t>
                      </a:r>
                      <a:r>
                        <a:rPr lang="ru-RU" sz="800" baseline="0" dirty="0"/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57 551,2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061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88 814,0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92 633,0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96 060,0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Налог на имущество организаций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100 853,6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894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116 928,0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128 387,0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140 841,0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Земельный налог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69 455,0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095,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64 627,0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64 627,0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64 627,0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4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11 550,3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8 491,0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8 754,0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9 025,0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8314">
                <a:tc>
                  <a:txBody>
                    <a:bodyPr/>
                    <a:lstStyle/>
                    <a:p>
                      <a:r>
                        <a:rPr lang="ru-RU" sz="800" dirty="0"/>
                        <a:t>- Налог на добычу</a:t>
                      </a:r>
                      <a:r>
                        <a:rPr lang="ru-RU" sz="800" baseline="0" dirty="0"/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11 550,3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8 491,0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8 754,0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9 025,0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Государственная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пошлина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26 903,5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5 437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26 733,0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27 910,0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28 875,0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Задолженность и перерасчеты по отмененным налогам и сборам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7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1 751 194,7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903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702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2 055 563,0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2 155 348,0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2 259 841,0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8384" y="96514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тыс. руб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Адыгея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«МГТУ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АРКБ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России по г.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Майкопу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«Россети Кубань»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ТД «Виктория»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1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9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1052736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 руб</a:t>
            </a:r>
            <a:r>
              <a:rPr lang="ru-RU" sz="10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66788"/>
              </p:ext>
            </p:extLst>
          </p:nvPr>
        </p:nvGraphicFramePr>
        <p:xfrm>
          <a:off x="179512" y="1336677"/>
          <a:ext cx="8803364" cy="52565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770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8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48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 </a:t>
                      </a:r>
                      <a:r>
                        <a:rPr lang="ru-RU" sz="9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2024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2026 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Доходы от использования</a:t>
                      </a:r>
                      <a:r>
                        <a:rPr lang="ru-RU" sz="1100" baseline="0" dirty="0">
                          <a:effectLst/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100" dirty="0">
                          <a:effectLst/>
                        </a:rPr>
                        <a:t>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150 454,8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160 279,8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kern="1200" dirty="0" smtClean="0"/>
                        <a:t>102 087,9</a:t>
                      </a:r>
                      <a:endParaRPr kumimoji="0"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111 176,2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101 895,9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022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453,3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130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82 566,9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95 245,1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94 492,9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022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706,7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979,6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</a:t>
                      </a:r>
                      <a:r>
                        <a:rPr lang="ru-RU" sz="800" dirty="0" smtClean="0"/>
                        <a:t>Прочие </a:t>
                      </a:r>
                      <a:r>
                        <a:rPr lang="ru-RU" sz="800" dirty="0"/>
                        <a:t>поступления  от использования имущества, находящегося в собственности городских </a:t>
                      </a:r>
                      <a:r>
                        <a:rPr lang="ru-RU" sz="800" dirty="0" smtClean="0"/>
                        <a:t>округов (за </a:t>
                      </a:r>
                      <a:r>
                        <a:rPr lang="ru-RU" sz="800" dirty="0"/>
                        <a:t>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61 392,5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59 141,8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2 251,7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0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- 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r>
                        <a:rPr lang="ru-RU" sz="800" baseline="0" dirty="0" smtClean="0"/>
                        <a:t> 335,4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4 460,0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4 595,3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13 683,6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4 403,3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7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7 285,7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6 499,8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9 467,0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10 044,0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10 445,0</a:t>
                      </a:r>
                      <a:endParaRPr lang="ru-RU" sz="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7 285,7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6 499,8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9 467,0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10 044,0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10 445,0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Доходы от оказания платных услуг (работ) и компенсации затрат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государства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29 660,7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15 023,6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2 230,1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2 180,2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Доходы от продажи материальных и нематериальных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активов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57 776,3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57 163,6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43 145,8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Штрафы, санкции, возмещение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ущерба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6 952,6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4 365,3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6 941,5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6 925,7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6 913,3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Итого неналоговые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доходы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252 130,1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243 332,1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163 872,3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173 471,9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164 991,6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75884"/>
              </p:ext>
            </p:extLst>
          </p:nvPr>
        </p:nvGraphicFramePr>
        <p:xfrm>
          <a:off x="94877" y="705413"/>
          <a:ext cx="8894246" cy="59079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78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30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2022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ru-RU" sz="1100" kern="1200" dirty="0" smtClean="0"/>
                        <a:t>г</a:t>
                      </a:r>
                      <a:r>
                        <a:rPr kumimoji="0" lang="ru-RU" sz="1100" kern="12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 dirty="0" smtClean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3 249 209,8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4 536 316,6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381 184,2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592 994,1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641 022,4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 dirty="0">
                          <a:effectLst/>
                        </a:rPr>
                        <a:t>Дотации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3873,7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16 438,3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94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показателей деятельности органов исполнительной власти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3 175,0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4 618,0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</a:t>
                      </a:r>
                      <a:r>
                        <a:rPr lang="ru-RU" sz="800" baseline="0" dirty="0" smtClean="0"/>
                        <a:t> наилучших значений показателей уровня и динамики эффективности деятельности органов местного самоуправления городских округов и муниципальных районов за 2022 год</a:t>
                      </a:r>
                      <a:endParaRPr lang="ru-RU" sz="8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2064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 достижение наилучших результатов по увеличению налогового потенциала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698,7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u="none" strike="noStrike" dirty="0">
                          <a:effectLst/>
                        </a:rPr>
                        <a:t>Субсидии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1 573 545,5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2 811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326,5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1 564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602,4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683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443,4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657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904,3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софинансирование капитальных вложений в объекты муниципальной собственности (Реконструкция сетей водоснабжения, строительство и реконструкция объектов водоснабжения, строительство и реконструкция объектов водоотведения и очистки сточных вод на территории муниципального образования «Город Майкоп»)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</a:t>
                      </a:r>
                      <a:r>
                        <a:rPr lang="ru-RU" sz="800" u="none" strike="noStrike" dirty="0" smtClean="0">
                          <a:effectLst/>
                        </a:rPr>
                        <a:t>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81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171,5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868,7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101 165,4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96 923,4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94 715,2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реализацию мероприятий по модернизации школьных систем образования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303 444,0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324 387,3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444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321,2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304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293,7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1 010,1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537,9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535,2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541,5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софинансирование мероприятий по организации в муниципальных общеобразовательных организациях бесплатного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14 951,0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17 300,0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19 061,0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энергосбережению и  повышению энергетической эффективности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74 496,6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000,0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288 957,7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578 817,9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185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456,8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188,8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336 060,0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строительство и реконструкцию объектов питьевого водоснабжения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96 595,9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развитие сети учреждений культурно-досугового типа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30 636,4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88 000,0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укрепление материально-технической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базы муниципальных учреждений культуры (Капитальный ремонт нежилого помещения)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872,1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288 785,9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276 534,7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109 294,6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значения в рамках реализации мероприятий региональной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программы дорожной деятельности федерального проекта «Дорожная сеть»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310 030,8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185,5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200 000,0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/>
                        <a:t>На закупку оборудования для создания «умных» спортивных площадок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26 261,5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/>
                        <a:t>На</a:t>
                      </a:r>
                      <a:r>
                        <a:rPr lang="ru-RU" sz="800" u="none" strike="noStrike" baseline="0" dirty="0" smtClean="0"/>
                        <a:t> организацию и внедрение в городских округах, городских и сельских поселениях системы раздельного сбора </a:t>
                      </a:r>
                      <a:r>
                        <a:rPr lang="ru-RU" sz="800" u="none" strike="noStrike" baseline="0" dirty="0" err="1" smtClean="0"/>
                        <a:t>твердых</a:t>
                      </a:r>
                      <a:r>
                        <a:rPr lang="ru-RU" sz="800" u="none" strike="noStrike" baseline="0" dirty="0" smtClean="0"/>
                        <a:t> коммунальных отходов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4 200,0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77" y="59082"/>
            <a:ext cx="8954249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8449" y="454768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тыс</a:t>
            </a:r>
            <a:r>
              <a:rPr lang="ru-RU" sz="1000" b="1" dirty="0" smtClean="0">
                <a:solidFill>
                  <a:schemeClr val="bg1"/>
                </a:solidFill>
              </a:rPr>
              <a:t>. 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418"/>
            <a:ext cx="9144000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408" y="551082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34842"/>
              </p:ext>
            </p:extLst>
          </p:nvPr>
        </p:nvGraphicFramePr>
        <p:xfrm>
          <a:off x="107505" y="797303"/>
          <a:ext cx="8928988" cy="58354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906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4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1 851,0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1 869,7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874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проведение работ по капитальному ремонту зданий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34 111,6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проведение работ по благоустройству зданий</a:t>
                      </a:r>
                      <a:r>
                        <a:rPr kumimoji="0" lang="ru-RU" sz="800" u="none" strike="noStrike" kern="1200" baseline="0" dirty="0" smtClean="0"/>
                        <a:t> и территорий муниципальных общеобразовательных организаций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18 016,9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создание скульптурных композиций,</a:t>
                      </a:r>
                      <a:r>
                        <a:rPr kumimoji="0" lang="ru-RU" sz="800" u="none" strike="noStrike" kern="1200" baseline="0" dirty="0" smtClean="0"/>
                        <a:t> реставрацию памятников на территории муниципальных образований в рамках комплекса мероприятий, посвященных празднованию 100-летия Республики Адыгея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7 513,4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800" u="none" strike="noStrike" kern="1200" dirty="0" smtClean="0"/>
                        <a:t>На мероприятия по совершенствованию системы организации дорожного движения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2 903,0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1 200,0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472,0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412,7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376,8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377,1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387,1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109 661,8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77 101,3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84</a:t>
                      </a:r>
                      <a:r>
                        <a:rPr lang="ru-RU" sz="800" u="none" strike="noStrike" baseline="0" dirty="0" smtClean="0"/>
                        <a:t> 525,8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/>
                        <a:t>На частичную компенсацию расходов на повышение оплаты труда работников бюджетной </a:t>
                      </a:r>
                      <a:r>
                        <a:rPr lang="ru-RU" sz="800" u="none" strike="noStrike" dirty="0" smtClean="0"/>
                        <a:t>сферы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56 345,9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50 528,0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44</a:t>
                      </a:r>
                      <a:r>
                        <a:rPr lang="ru-RU" sz="800" u="none" strike="noStrike" baseline="0" dirty="0" smtClean="0"/>
                        <a:t> 775,0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91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 обеспечению жильем молодых семей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36 122,9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47 048,0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49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939,6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70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 по благоустройству территории городских округов с численностью населения свыше 150 тысяч человек (Благоустройство общественных территорий, Благоустройство дворовых территорий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многоквартирных домов)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95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319,5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143 461,1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50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мероприятия по внедрению современных  архитектурно-строительных систем, объемно-планировочных и конструктивных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18 414,1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преобразование отрасли городского хозяйства посредством внедрения цифровых технологий и платформенных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15 340,8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озеленение территории муниципальных образований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2 012,5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25 887,5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проведение мероприятий по обеспечению деятельности советников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директора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1 822,2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5 639,2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5 755,3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baseline="0" dirty="0" smtClean="0"/>
                        <a:t>6 831,9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 Республики Адыгея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29 010,0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60 838,0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обеспечение мероприятий по переселению граждан из аварийного жилищного фонда за счет средств, поступивших от государственной корпорации – Фонда содействия реформированию жилищно-коммунального хозяйства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65 122,6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финансирование мероприятий по предоставлению дополнительных мер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поддержки, направленных на предоставление гражданам – собственникам помещений в аварийном жилищном фонде субсидии на приобретение жилых помещений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7 296,4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реализацию мероприятий в сфере реабилитации и абилитации инвалидов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990,0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254,0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308,9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045" y="77728"/>
            <a:ext cx="9165704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16944"/>
              </p:ext>
            </p:extLst>
          </p:nvPr>
        </p:nvGraphicFramePr>
        <p:xfrm>
          <a:off x="142491" y="724059"/>
          <a:ext cx="8859019" cy="60153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99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2022 </a:t>
                      </a:r>
                      <a:r>
                        <a:rPr lang="ru-RU" sz="11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2023 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2024 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2025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2026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 софинансирование расходных обязательств,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связанных с реализацией федеральной целевой программы «Увековечение памяти погибших при защите Отечества на 2019-2024 годы»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10 ,1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обновление подвижного состава наземного общественного транспорта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198 680,0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ремонт бассейнов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383 219,9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baseline="0" dirty="0" smtClean="0">
                          <a:effectLst/>
                        </a:rPr>
                        <a:t>На создание обеспечивающей инфраструктуры к бассейнам, в том числе разработка проектно-сметной документации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66 780,1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приобретение специализированной коммунальной техники в целях содержания территории парка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12 213,6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800" u="none" strike="noStrike" dirty="0" smtClean="0">
                          <a:effectLst/>
                        </a:rPr>
                        <a:t>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</a:t>
                      </a:r>
                      <a:r>
                        <a:rPr lang="ru-RU" sz="800" u="none" strike="noStrike" dirty="0" smtClean="0">
                          <a:effectLst/>
                        </a:rPr>
                        <a:t>бновление материально-технической базы для организации учебно-исследовательской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деятельности,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808,0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106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349,4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–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6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</a:rPr>
                        <a:t>Субвенции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1 405 881,3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1 641 853,5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1 752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591,2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1 845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346,6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1 918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579,8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568 113,4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635 921,1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659</a:t>
                      </a:r>
                      <a:r>
                        <a:rPr lang="ru-RU" sz="800" u="none" strike="noStrike" baseline="0" dirty="0" smtClean="0"/>
                        <a:t> 634,0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687 156,5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738 415,4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680 563,3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784 598,0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853</a:t>
                      </a:r>
                      <a:r>
                        <a:rPr lang="ru-RU" sz="800" u="none" strike="noStrike" baseline="0" dirty="0" smtClean="0"/>
                        <a:t> 130,8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919</a:t>
                      </a:r>
                      <a:r>
                        <a:rPr lang="ru-RU" sz="800" u="none" strike="noStrike" baseline="0" dirty="0" smtClean="0"/>
                        <a:t> 355,4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944</a:t>
                      </a:r>
                      <a:r>
                        <a:rPr lang="ru-RU" sz="800" u="none" strike="noStrike" baseline="0" dirty="0" smtClean="0"/>
                        <a:t> 369,8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58538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негосударственные общеобразовательные учреждения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5 237,2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6 274,0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6 674,0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54704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45 725,2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58 695,9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60 634,9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33</a:t>
                      </a:r>
                      <a:r>
                        <a:rPr lang="ru-RU" sz="800" u="none" strike="noStrike" baseline="0" dirty="0" smtClean="0"/>
                        <a:t> 608,3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46 907,0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46 004,7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172,8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Выплаты детям-сиротам на ремонт собственного жилья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льгот по ЖКУ специалистам села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4 914,9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5 107,6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</a:t>
                      </a:r>
                      <a:r>
                        <a:rPr lang="ru-RU" sz="800" u="none" strike="noStrike" baseline="0" dirty="0" smtClean="0"/>
                        <a:t> 099,0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9 915,2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13</a:t>
                      </a:r>
                      <a:r>
                        <a:rPr lang="ru-RU" sz="800" u="none" strike="noStrike" baseline="0" dirty="0" smtClean="0"/>
                        <a:t> 364,0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административной комиссии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45,0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2 502,5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2 614,7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2 781,5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2 891,5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3 005,7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3 620,3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3 883,4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4 200,7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4 367,0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4 539,9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1 256,0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1 319,7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1 415,6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1 471,7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1 530,0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52 950,6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71 520,0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96</a:t>
                      </a:r>
                      <a:r>
                        <a:rPr lang="ru-RU" sz="800" u="none" strike="noStrike" baseline="0" dirty="0" smtClean="0"/>
                        <a:t> 594,1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91</a:t>
                      </a:r>
                      <a:r>
                        <a:rPr lang="ru-RU" sz="800" u="none" strike="noStrike" baseline="0" dirty="0" smtClean="0"/>
                        <a:t> 453,8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84</a:t>
                      </a:r>
                      <a:r>
                        <a:rPr lang="ru-RU" sz="800" u="none" strike="noStrike" baseline="0" dirty="0" smtClean="0"/>
                        <a:t> 619,5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</a:t>
                      </a:r>
                      <a:r>
                        <a:rPr lang="ru-RU" sz="800" u="none" strike="noStrike" dirty="0" smtClean="0"/>
                        <a:t>компенсацию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dirty="0" smtClean="0"/>
                        <a:t>части </a:t>
                      </a:r>
                      <a:r>
                        <a:rPr lang="ru-RU" sz="800" u="none" strike="noStrike" dirty="0"/>
                        <a:t>родительской платы за содержание детей в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1 645,3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1 846,1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</a:t>
                      </a:r>
                      <a:r>
                        <a:rPr lang="ru-RU" sz="800" u="none" strike="noStrike" baseline="0" dirty="0" smtClean="0"/>
                        <a:t> 780,2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2 907,9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</a:t>
                      </a:r>
                      <a:r>
                        <a:rPr lang="ru-RU" sz="800" u="none" strike="noStrike" baseline="0" dirty="0" smtClean="0"/>
                        <a:t> 286,8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2 871,4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19 990,2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</a:t>
                      </a:r>
                      <a:r>
                        <a:rPr lang="ru-RU" sz="800" u="none" strike="noStrike" baseline="0" dirty="0" smtClean="0"/>
                        <a:t>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10 001,2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 smtClean="0"/>
                        <a:t>На</a:t>
                      </a:r>
                      <a:r>
                        <a:rPr lang="ru-RU" sz="800" u="none" strike="noStrike" baseline="0" dirty="0" smtClean="0"/>
                        <a:t> осуществление полномочий по составлению (изменению) списков кандидатов в присяжные заседатели федеральных судов общей юрисдикции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47,6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/>
                        <a:t>–</a:t>
                      </a:r>
                      <a:endParaRPr kumimoji="0" lang="ru-RU" sz="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484419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48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101"/>
            <a:ext cx="9165704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44961"/>
              </p:ext>
            </p:extLst>
          </p:nvPr>
        </p:nvGraphicFramePr>
        <p:xfrm>
          <a:off x="246605" y="980728"/>
          <a:ext cx="8712970" cy="22177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85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5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2022 </a:t>
                      </a:r>
                      <a:r>
                        <a:rPr lang="ru-RU" sz="1100" dirty="0">
                          <a:effectLst/>
                        </a:rPr>
                        <a:t>г.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2023 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2024 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2025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2026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 smtClean="0">
                          <a:effectLst/>
                        </a:rPr>
                        <a:t>Иные </a:t>
                      </a:r>
                      <a:r>
                        <a:rPr lang="ru-RU" sz="1200" u="none" strike="noStrike" dirty="0">
                          <a:effectLst/>
                        </a:rPr>
                        <a:t>межбюджетные трансферты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265 909,3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66 698,3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63 990,6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64 204,1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u="none" strike="noStrike" kern="1200" dirty="0" smtClean="0">
                          <a:effectLst/>
                        </a:rPr>
                        <a:t>64 538,3</a:t>
                      </a:r>
                      <a:endParaRPr kumimoji="0"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57 646,1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58 511,5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59 996,2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60 074,3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60 230,5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3 474,9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3 686,8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3 994,4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4 129,8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4 307,8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198 178,4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800" u="none" strike="noStrike" kern="1200" dirty="0" smtClean="0"/>
                        <a:t>На оказание единовременной помощи гражданам, оказавшимся в зоне ЧС в МО «Город Майкоп»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6 610,0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aseline="0" dirty="0" smtClean="0"/>
                        <a:t>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–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4 500,0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–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747008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484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26" y="9924"/>
            <a:ext cx="8532948" cy="602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жители города Майкопа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представлена электронная брошюра «Бюджет для граждан», которая познакомит Вас с положениями важнейшего финансового документа – бюджетом муниципального образования «Город Майкоп» на 2024 год и на плановый период 2025 и 2026 годов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19 декабря 2023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прошли Публичные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годов», а 27 декабря 2023 года проект решения был рассмотрен и принят на сессии Совета народных депутатов муниципального образования «Город Майкоп».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повышения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уровня общественного участия граждан в бюджетном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информационный ресурс «Бюджет для граждан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понятной  и доступной форме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излагает ключевые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 в рамках муниципальных программ на финансирование мероприятий в сфере образования, социальной защиты, культуры, на развитие общественной инфраструктуры муниципального значения, жилищно-коммунального, дорожного хозяйства и благоустройства в муниципальном образовании «Город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Майкоп». 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граждан,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заинтересованы в социальном и экономическом развитии муниципального образования.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Ялина,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343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Структура расходов бюджета муниципального образования «Город Майкоп» в 2024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1269400"/>
              </p:ext>
            </p:extLst>
          </p:nvPr>
        </p:nvGraphicFramePr>
        <p:xfrm>
          <a:off x="53752" y="1196752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бюджета муниципального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образования 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Город Майкоп»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2022-2026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гг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49117"/>
              </p:ext>
            </p:extLst>
          </p:nvPr>
        </p:nvGraphicFramePr>
        <p:xfrm>
          <a:off x="359533" y="1379247"/>
          <a:ext cx="8424937" cy="529494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3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94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dirty="0"/>
                        <a:t>Наименование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г.</a:t>
                      </a:r>
                      <a:endParaRPr lang="ru-RU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г. (оценка)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2025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2026 г</a:t>
                      </a:r>
                      <a:r>
                        <a:rPr lang="ru-RU" sz="1100" dirty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256 642,3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305 382,9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372 274,8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417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027,1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449 760,6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50 553,4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61 101,1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50 092,3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56 904,1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50 576,7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728 068,3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1 059 694,9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564 369,6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435 732,0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336 429,4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1 005 436,9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1 855 908,8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909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134,5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405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402,1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1 167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910,4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468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2 657 089,4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2 904 178,6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049 526,2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094 720,4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2 520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972,2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185 931,6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230 312,3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337 223,9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216 684,1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224 102,2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210 477,7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295 209,2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312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960,2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244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018,0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238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245,7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97 490,7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85 223,5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86 681,1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89 855,3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88 194,4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127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28 475,9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8 600,6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779,2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9 025,4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9 281,2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</a:t>
                      </a:r>
                      <a:r>
                        <a:rPr lang="ru-RU" sz="1100" baseline="0" dirty="0" smtClean="0"/>
                        <a:t>(муниципального)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16 031,8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11 601,8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20 423,9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42 445,5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95 382,2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smtClean="0"/>
                        <a:t>Межбюджетные трансферты общего характера бюджетам бюджетной системы Российской Федерации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55,4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–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9185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100" kern="1200" dirty="0"/>
                        <a:t>Итого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5 236 253,4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6</a:t>
                      </a:r>
                      <a:r>
                        <a:rPr lang="ru-RU" sz="1100" baseline="0" dirty="0" smtClean="0">
                          <a:effectLst/>
                        </a:rPr>
                        <a:t> 817 213,7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711 465,7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011 814,0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180 855,0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81194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т</a:t>
            </a:r>
            <a:r>
              <a:rPr lang="ru-RU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ыс. руб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11192"/>
            <a:ext cx="8424936" cy="360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общегосударственные вопросы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4275"/>
              </p:ext>
            </p:extLst>
          </p:nvPr>
        </p:nvGraphicFramePr>
        <p:xfrm>
          <a:off x="359532" y="628045"/>
          <a:ext cx="8424936" cy="35543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</a:t>
                      </a:r>
                      <a:r>
                        <a:rPr lang="ru-RU" sz="900" baseline="0" dirty="0" smtClean="0"/>
                        <a:t>Российской Федерации </a:t>
                      </a:r>
                      <a:r>
                        <a:rPr lang="ru-RU" sz="900" baseline="0" dirty="0"/>
                        <a:t>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2 347,7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r>
                        <a:rPr lang="ru-RU" sz="900" baseline="0" dirty="0" smtClean="0"/>
                        <a:t> 706,5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2 169,5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2 256,4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2 346,8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</a:t>
                      </a:r>
                      <a:r>
                        <a:rPr lang="ru-RU" sz="900" baseline="0" dirty="0" smtClean="0"/>
                        <a:t>муниципальных образований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13 898,2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15 683,1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16 383,2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16 920,1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17 525,4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/>
                        <a:t> органов власти субъектов РФ, местных администраций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92 695,8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/>
                        <a:t>103 511,1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106 778,9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110 950,4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/>
                        <a:t>115 289,0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/>
                        <a:t>Судебная система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47,6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–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–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06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26 213,4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28 938,0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30 928,1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31 780,1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32 938,5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2</a:t>
                      </a:r>
                      <a:r>
                        <a:rPr kumimoji="0" lang="ru-RU" sz="900" kern="1200" baseline="0" dirty="0" smtClean="0"/>
                        <a:t> 125,0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13 315,0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1 946,0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2 048,0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---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2 263,6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15 000,0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/>
                        <a:t>119 314,6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138 965,6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189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069,1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218 072,1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264 612,9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effectLst/>
                        </a:rPr>
                        <a:t>256 642,3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305 382,9</a:t>
                      </a:r>
                      <a:endParaRPr lang="ru-RU" sz="11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372 274,8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417 027,1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449 760,6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8460940" cy="396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безопасность и правоохранительную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деятельность (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007365"/>
              </p:ext>
            </p:extLst>
          </p:nvPr>
        </p:nvGraphicFramePr>
        <p:xfrm>
          <a:off x="323530" y="4797152"/>
          <a:ext cx="8496943" cy="14738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900" dirty="0" smtClean="0"/>
                        <a:t>пожарная</a:t>
                      </a:r>
                      <a:r>
                        <a:rPr lang="ru-RU" sz="900" baseline="0" dirty="0" smtClean="0"/>
                        <a:t> безопасность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38 347,7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48 418,7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50 092,3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56 904,1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50 576,7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strike="noStrike" kern="1200" dirty="0">
                          <a:effectLst/>
                        </a:rPr>
                        <a:t>Гражданская оборона</a:t>
                      </a:r>
                      <a:endParaRPr lang="ru-RU" sz="900" b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12 205,7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9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12 682,4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50 553,4</a:t>
                      </a:r>
                      <a:endParaRPr kumimoji="0"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61 101,1</a:t>
                      </a:r>
                      <a:endParaRPr kumimoji="0"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50 092,3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56 904,1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50 576,7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04175"/>
            <a:ext cx="8424936" cy="2880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национальную экономику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05492"/>
              </p:ext>
            </p:extLst>
          </p:nvPr>
        </p:nvGraphicFramePr>
        <p:xfrm>
          <a:off x="344240" y="692696"/>
          <a:ext cx="8424934" cy="24603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8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601,2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26 403,6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13 978,6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14 106,8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14 245,6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2 458,3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1 271,0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43 278,2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250 094,3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46 861,1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38 378,6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40 220,5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</a:t>
                      </a:r>
                      <a:r>
                        <a:rPr lang="ru-RU" sz="900" dirty="0" smtClean="0"/>
                        <a:t>дорожные фонды)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653 941,1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753 871,7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466 942,2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353 534,9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250 872,0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4 355,8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5 514,8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13 485,4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7 065,4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7 681,9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22 833,8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21 352,2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21 831,3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22 565,3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23 328,4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728 068,3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1 059 694,9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564 369,6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435 732,0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336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429,4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3789040"/>
            <a:ext cx="842493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жилищно-коммунальное хозяйство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60886"/>
              </p:ext>
            </p:extLst>
          </p:nvPr>
        </p:nvGraphicFramePr>
        <p:xfrm>
          <a:off x="323528" y="4221088"/>
          <a:ext cx="8424935" cy="180321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6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1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6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smtClean="0"/>
                        <a:t>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9</a:t>
                      </a:r>
                      <a:r>
                        <a:rPr kumimoji="0" lang="ru-RU" sz="900" u="none" strike="noStrike" kern="1200" baseline="0" dirty="0" smtClean="0">
                          <a:effectLst/>
                        </a:rPr>
                        <a:t> 737,7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124</a:t>
                      </a:r>
                      <a:r>
                        <a:rPr lang="ru-RU" sz="900" baseline="0" dirty="0" smtClean="0"/>
                        <a:t> 837,8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159 538,9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46 004,6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10 591,2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411 354,9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652 791,5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211</a:t>
                      </a:r>
                      <a:r>
                        <a:rPr kumimoji="0" lang="ru-RU" sz="900" u="none" strike="noStrike" kern="1200" baseline="0" dirty="0" smtClean="0">
                          <a:effectLst/>
                        </a:rPr>
                        <a:t> 132,4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73</a:t>
                      </a:r>
                      <a:r>
                        <a:rPr kumimoji="0" lang="ru-RU" sz="900" u="none" strike="noStrike" kern="1200" baseline="0" dirty="0" smtClean="0">
                          <a:effectLst/>
                        </a:rPr>
                        <a:t> 282,7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1 075</a:t>
                      </a:r>
                      <a:r>
                        <a:rPr kumimoji="0" lang="ru-RU" sz="900" u="none" strike="noStrike" kern="1200" baseline="0" dirty="0" smtClean="0">
                          <a:effectLst/>
                        </a:rPr>
                        <a:t> 248,9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490 486,2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991 194,5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438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526,8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193 444,1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9 362,7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93 858,1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87 085,0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99 936,4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92 670,7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72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707,6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1 005 436,9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1 855 908,8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909</a:t>
                      </a:r>
                      <a:r>
                        <a:rPr lang="ru-RU" sz="1100" baseline="0" dirty="0" smtClean="0"/>
                        <a:t> 134,5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405</a:t>
                      </a:r>
                      <a:r>
                        <a:rPr lang="ru-RU" sz="1100" baseline="0" dirty="0" smtClean="0"/>
                        <a:t> 402,1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1 167 910,4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3636" y="116632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образование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21081"/>
              </p:ext>
            </p:extLst>
          </p:nvPr>
        </p:nvGraphicFramePr>
        <p:xfrm>
          <a:off x="341687" y="476673"/>
          <a:ext cx="8460629" cy="19903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4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2024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2026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931 049,6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1 015 534,9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1 027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939,3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094 252,9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930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404,4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1 568 007,0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1 721 495,4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1 854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815,2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1 826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045,7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1 410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177,9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78 445,00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68 655,8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55 747,5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62 057,2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64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286,3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Молодежная </a:t>
                      </a:r>
                      <a:r>
                        <a:rPr lang="ru-RU" sz="900" dirty="0" smtClean="0"/>
                        <a:t>политика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14 798,9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11 982,5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11 240,0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11 497,0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11 765,1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1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64 788,9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86 510,0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99 784,2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100 867,6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104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338,5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2 657 089,4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2 904 178,6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3 049 526,2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094 720,4</a:t>
                      </a:r>
                      <a:endParaRPr lang="ru-RU" sz="11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520 972,2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3636" y="2618276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культуру, кинематографию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69344"/>
              </p:ext>
            </p:extLst>
          </p:nvPr>
        </p:nvGraphicFramePr>
        <p:xfrm>
          <a:off x="333635" y="3011753"/>
          <a:ext cx="8476730" cy="11861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2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178 552,1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222 331,7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329 040,3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208 196,9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215 300,8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7 379,5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7 980,6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183,6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8 487,2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8 801,4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100" kern="1200" dirty="0">
                          <a:effectLst/>
                        </a:rPr>
                        <a:t>Всего: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185 931,6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230 312,3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337 223,9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216 684,1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224 102,2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3637" y="4422072"/>
            <a:ext cx="8476728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социальную политику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76215"/>
              </p:ext>
            </p:extLst>
          </p:nvPr>
        </p:nvGraphicFramePr>
        <p:xfrm>
          <a:off x="328584" y="4804318"/>
          <a:ext cx="8486835" cy="19227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43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19 549,1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21 141,9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23 104,3</a:t>
                      </a:r>
                      <a:endParaRPr lang="ru-RU" sz="900" b="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24 028,5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24 989,6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3 535,7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28 265,1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18 228,1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3 385,5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3 428,1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185 886,2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241 189,8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270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212,2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215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132,3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208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298,0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1 506,7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4 612,4</a:t>
                      </a:r>
                      <a:endParaRPr lang="ru-RU" sz="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1 415,6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1 471,7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1 530,0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ru-RU" sz="1100" baseline="0" dirty="0" smtClean="0">
                          <a:effectLst/>
                        </a:rPr>
                        <a:t>10 477,7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295 209,2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312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960,2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244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018,0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238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245,7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4541" y="188640"/>
            <a:ext cx="8361273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физическую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культуру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спорт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33420"/>
              </p:ext>
            </p:extLst>
          </p:nvPr>
        </p:nvGraphicFramePr>
        <p:xfrm>
          <a:off x="370499" y="548681"/>
          <a:ext cx="8388934" cy="147722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2022 г</a:t>
                      </a:r>
                      <a:r>
                        <a:rPr lang="ru-RU" sz="900" dirty="0">
                          <a:effectLst/>
                        </a:rPr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2023 г</a:t>
                      </a:r>
                      <a:r>
                        <a:rPr lang="ru-RU" sz="900" dirty="0">
                          <a:effectLst/>
                        </a:rPr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2024 г</a:t>
                      </a:r>
                      <a:r>
                        <a:rPr lang="ru-RU" sz="900" dirty="0">
                          <a:effectLst/>
                        </a:rPr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2025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2026 г</a:t>
                      </a:r>
                      <a:r>
                        <a:rPr lang="ru-RU" sz="900" dirty="0">
                          <a:effectLst/>
                        </a:rPr>
                        <a:t>. (прогноз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51 366,6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62 553,8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63 521,6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65</a:t>
                      </a:r>
                      <a:r>
                        <a:rPr kumimoji="0" lang="ru-RU" sz="900" u="none" strike="noStrike" kern="1200" baseline="0" dirty="0" smtClean="0">
                          <a:effectLst/>
                        </a:rPr>
                        <a:t> 969,5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63 473,1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41 781,0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18 076,2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17 920,8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18 515,0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19 140,5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4 343,1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4 593,5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5 238,7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5 370,8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/>
                        <a:t>5 580,8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97 490,7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85 223,5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 smtClean="0"/>
                        <a:t>86 681,1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 smtClean="0"/>
                        <a:t>89 855,3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 smtClean="0"/>
                        <a:t>88 194,4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18850" y="2132856"/>
            <a:ext cx="8452655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средства массовой информации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95587"/>
              </p:ext>
            </p:extLst>
          </p:nvPr>
        </p:nvGraphicFramePr>
        <p:xfrm>
          <a:off x="360678" y="2492896"/>
          <a:ext cx="8424934" cy="11861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95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5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20 359,6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–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8 116,3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8 600,6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8 779,2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9 025,4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9 281,2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/>
                        <a:t>28 475,9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8 600,6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8 779,2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9 025,4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9 281,2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18847" y="3793563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Расходы на обслуживание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государственного (муниципального)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долга (тыс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62317"/>
              </p:ext>
            </p:extLst>
          </p:nvPr>
        </p:nvGraphicFramePr>
        <p:xfrm>
          <a:off x="332707" y="4149080"/>
          <a:ext cx="8424936" cy="10086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6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</a:t>
                      </a:r>
                      <a:r>
                        <a:rPr lang="ru-RU" sz="900" dirty="0" smtClean="0"/>
                        <a:t>государственного (муниципального) внутреннего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900" kern="1200" dirty="0" smtClean="0"/>
                        <a:t>16 031,8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11 601,8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20 423,9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42 445,5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95 382,2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/>
                        <a:t>16 031,8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11 601,8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20 423,9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42 445,5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kern="1200" dirty="0" smtClean="0"/>
                        <a:t>95 382,2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66350"/>
              </p:ext>
            </p:extLst>
          </p:nvPr>
        </p:nvGraphicFramePr>
        <p:xfrm>
          <a:off x="352127" y="5600847"/>
          <a:ext cx="8419374" cy="1127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63889"/>
                <a:gridCol w="811097"/>
                <a:gridCol w="811097"/>
                <a:gridCol w="811097"/>
                <a:gridCol w="811097"/>
                <a:gridCol w="811097"/>
              </a:tblGrid>
              <a:tr h="37592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</a:pPr>
                      <a:r>
                        <a:rPr kumimoji="0" lang="ru-RU" sz="900" kern="1200" dirty="0" smtClean="0"/>
                        <a:t>Структура расходов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</a:t>
                      </a:r>
                      <a:r>
                        <a:rPr lang="ru-RU" sz="900" dirty="0"/>
                        <a:t>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</a:t>
                      </a:r>
                      <a:r>
                        <a:rPr lang="ru-RU" sz="900" dirty="0"/>
                        <a:t>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</a:t>
                      </a:r>
                      <a:r>
                        <a:rPr lang="ru-RU" sz="900" dirty="0"/>
                        <a:t>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2025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2026 г</a:t>
                      </a:r>
                      <a:r>
                        <a:rPr lang="ru-RU" sz="900" dirty="0"/>
                        <a:t>. (прогноз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kern="1200" dirty="0" smtClean="0"/>
                        <a:t>Прочие межбюджетные трансферты общего характера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</a:t>
                      </a:r>
                      <a:r>
                        <a:rPr lang="ru-RU" sz="900" baseline="0" dirty="0" smtClean="0"/>
                        <a:t>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5920"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ru-RU" sz="1100" kern="1200" dirty="0" smtClean="0">
                          <a:effectLst/>
                        </a:rPr>
                        <a:t>Всего: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55,4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–</a:t>
                      </a:r>
                      <a:endParaRPr kumimoji="0"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2128" y="5229200"/>
            <a:ext cx="845265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Межбюджетные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трансферты общего характера бюджетам бюджетной системы Российской Федерации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(тыс. руб.)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7504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36620"/>
              </p:ext>
            </p:extLst>
          </p:nvPr>
        </p:nvGraphicFramePr>
        <p:xfrm>
          <a:off x="251520" y="1052736"/>
          <a:ext cx="8640961" cy="55799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0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0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малоимущим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гражданам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неотложные нужды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газификацию домовладений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655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192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многодетные семьи, имеющие в своем составе 6 и более детей до 18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пособие многодетной семье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семей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120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состоящие на воинском учете в Военном комиссариате г. Майкопа, заключившие контракт с Министерством обороны Российской Федерации о прохождении военной службы и планируемые к отправлению в зону проведения специальной военной операции на территориях Донецкой Народной Республики, Луганской Народной  Республики, Запорожской , Херсонской областей и Украины </a:t>
                      </a:r>
                      <a:endParaRPr kumimoji="0"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  <a:endParaRPr kumimoji="0"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группы, чел.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  <a:tr h="18012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</a:tr>
              <a:tr h="18012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</a:tr>
              <a:tr h="85299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14 910,0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" marR="5729" marT="57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0679" y="188640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86259"/>
              </p:ext>
            </p:extLst>
          </p:nvPr>
        </p:nvGraphicFramePr>
        <p:xfrm>
          <a:off x="215517" y="1124744"/>
          <a:ext cx="8712967" cy="547850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98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5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kumimoji="0" lang="en-US" sz="11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sz="11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г.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1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1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sz="11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г.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выплата на приобретение жилья молодым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семей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64 939,6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01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ВОВ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имеющие регистрации по месту жительства или месту пребывания в муниципальном образовании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Майкоп»; одиноко проживающие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пенсионеры,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или семьи, состоящие из нетрудоспособных членов, проживающие в неблагоустроенном жилье</a:t>
                      </a:r>
                      <a:endParaRPr lang="ru-RU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банных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04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которым присвоено звание «Почетный гражданин города Майкопа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замещавшие должности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Пенсия за выслугу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23 104,3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24 028,5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24 989,6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образовательных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и работающие в сельских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пунктах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Компенсационные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 по возмещению затрат на оплату проезда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группы, чел.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" marR="5178" marT="5179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95787"/>
              </p:ext>
            </p:extLst>
          </p:nvPr>
        </p:nvGraphicFramePr>
        <p:xfrm>
          <a:off x="179390" y="1125539"/>
          <a:ext cx="8713789" cy="54673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3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г.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(факт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г.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(оценка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г.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(прогноз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г.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(прогноз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</a:rPr>
                        <a:t>г.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Субсидия на 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Обеспечение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жильем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молодых семей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51 </a:t>
                      </a: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325,5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62 048,0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939,6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Увеличение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числа молодых семей, улучшивших жилищные условия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Праздничные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249,6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249,7</a:t>
                      </a:r>
                      <a:endParaRPr kumimoji="0" lang="ru-RU" sz="9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250,0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Увеличение количества благотворительных акций и граждан, принявших в них участие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875557"/>
            <a:ext cx="68640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тыс. руб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646" y="145024"/>
            <a:ext cx="8640960" cy="73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75196"/>
              </p:ext>
            </p:extLst>
          </p:nvPr>
        </p:nvGraphicFramePr>
        <p:xfrm>
          <a:off x="243624" y="1124744"/>
          <a:ext cx="8678031" cy="4924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653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52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Наименование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Место реализации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Срок реализации (срок </a:t>
                      </a:r>
                      <a:endParaRPr lang="ru-RU" sz="9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ввода </a:t>
                      </a:r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900" b="1" i="0" dirty="0" smtClean="0">
                          <a:solidFill>
                            <a:schemeClr val="bg1"/>
                          </a:solidFill>
                        </a:rPr>
                        <a:t>эксплуатацию)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Объем финансирования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chemeClr val="bg1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5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г. </a:t>
                      </a:r>
                      <a:r>
                        <a:rPr lang="ru-RU" sz="900" b="1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900" b="1" i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6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258 548,1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780 525,3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530,8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9 535,9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640,0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Обустройство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дворовых и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общественных территорий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85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подпрограмме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«Доступная среда»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Город Майкоп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инвалидов по зрению, обеспеченных средствами реабилитации, не вошедшими в федеральный перечень реабилитационных мероприятий, технических средств реабилитации и услуг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2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гг.</a:t>
                      </a: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313 162,4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202 207,6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200 000,0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Ремонт дорог, обустройство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7585" y="884231"/>
            <a:ext cx="67518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тыс. руб.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451" y="190574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Сведения о реализации общественно-значимых проектов для муниципального образования «Город Майкоп»  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1084"/>
              </p:ext>
            </p:extLst>
          </p:nvPr>
        </p:nvGraphicFramePr>
        <p:xfrm>
          <a:off x="197964" y="1556793"/>
          <a:ext cx="8748072" cy="483358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012"/>
                <a:gridCol w="918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Ед.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изм.</a:t>
                      </a:r>
                      <a:endParaRPr kumimoji="0"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2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г.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3 г.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(оценка</a:t>
                      </a:r>
                      <a:r>
                        <a:rPr lang="ru-RU" sz="1100" dirty="0"/>
                        <a:t>)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4 г. (прогноз</a:t>
                      </a:r>
                      <a:r>
                        <a:rPr lang="ru-RU" sz="1100" dirty="0"/>
                        <a:t>)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5 г. (прогноз</a:t>
                      </a:r>
                      <a:r>
                        <a:rPr lang="ru-RU" sz="1100" dirty="0"/>
                        <a:t>)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</a:t>
                      </a:r>
                      <a:r>
                        <a:rPr lang="ru-RU" sz="1100" dirty="0" smtClean="0"/>
                        <a:t>6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(прогноз)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1.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Объем </a:t>
                      </a:r>
                      <a:r>
                        <a:rPr lang="ru-RU" sz="1100" kern="1200" dirty="0"/>
                        <a:t>отгруженных товаров 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smtClean="0"/>
                        <a:t>собственного производства,</a:t>
                      </a:r>
                      <a:r>
                        <a:rPr lang="ru-RU" sz="1100" kern="1200" baseline="0" dirty="0" smtClean="0"/>
                        <a:t> выполненных работ, услуг (по полному кругу предприятий), всего в действующих ценах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kern="1200" dirty="0" smtClean="0"/>
                        <a:t>млн. руб.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27 954,1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27 884,1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30 528,9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33 187,9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36 354,7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100" dirty="0"/>
                        <a:t>2. Среднесписочная</a:t>
                      </a:r>
                      <a:r>
                        <a:rPr lang="ru-RU" sz="1100" baseline="0" dirty="0"/>
                        <a:t> численность по полному кругу </a:t>
                      </a:r>
                      <a:r>
                        <a:rPr lang="ru-RU" sz="1100" baseline="0" dirty="0" smtClean="0"/>
                        <a:t>предприятий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/>
                        <a:t>человек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</a:t>
                      </a:r>
                      <a:r>
                        <a:rPr lang="ru-RU" sz="1100" baseline="0" dirty="0" smtClean="0"/>
                        <a:t> 175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46 141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46 190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46 229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</a:t>
                      </a:r>
                      <a:r>
                        <a:rPr lang="ru-RU" sz="1100" baseline="0" dirty="0" smtClean="0"/>
                        <a:t> 274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79">
                <a:tc>
                  <a:txBody>
                    <a:bodyPr/>
                    <a:lstStyle/>
                    <a:p>
                      <a:r>
                        <a:rPr lang="ru-RU" sz="1100" dirty="0"/>
                        <a:t>3. Фонд оплаты труда </a:t>
                      </a:r>
                      <a:r>
                        <a:rPr lang="ru-RU" sz="1100" dirty="0" smtClean="0"/>
                        <a:t>по</a:t>
                      </a:r>
                      <a:r>
                        <a:rPr lang="ru-RU" sz="1100" baseline="0" dirty="0" smtClean="0"/>
                        <a:t> полному кругу предприятий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млн. руб.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20 899,0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22 440,1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24 107,5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25 305,1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26 515,1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/>
                        <a:t>4. </a:t>
                      </a:r>
                      <a:r>
                        <a:rPr lang="ru-RU" sz="1100" dirty="0" smtClean="0"/>
                        <a:t>Прибыль, всего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млн. руб.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7 040,7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6 060,5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6 778,7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7 374,9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8 062,8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</a:t>
                      </a:r>
                      <a:r>
                        <a:rPr lang="ru-RU" sz="1100" dirty="0"/>
                        <a:t>Стоимость</a:t>
                      </a:r>
                      <a:r>
                        <a:rPr lang="ru-RU" sz="1100" baseline="0" dirty="0"/>
                        <a:t> основных </a:t>
                      </a:r>
                      <a:r>
                        <a:rPr lang="ru-RU" sz="1100" baseline="0" dirty="0" smtClean="0"/>
                        <a:t>фондов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млн. руб.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16 971,7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</a:t>
                      </a:r>
                      <a:r>
                        <a:rPr lang="ru-RU" sz="1100" baseline="0" dirty="0" smtClean="0"/>
                        <a:t> 634,9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20 461,1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22 466,3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24 645,6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6. </a:t>
                      </a:r>
                      <a:r>
                        <a:rPr lang="ru-RU" sz="1100" dirty="0"/>
                        <a:t>Оборот розничной </a:t>
                      </a:r>
                      <a:r>
                        <a:rPr lang="ru-RU" sz="1100" dirty="0" smtClean="0"/>
                        <a:t>торговли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млн. руб.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50 127,3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53 745,0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58 623,4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63 100,8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67 986,1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</a:t>
                      </a:r>
                      <a:r>
                        <a:rPr lang="ru-RU" sz="1100" dirty="0"/>
                        <a:t>Оборот общественного </a:t>
                      </a:r>
                      <a:r>
                        <a:rPr lang="ru-RU" sz="1100" dirty="0" smtClean="0"/>
                        <a:t>питания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млн. руб.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1 739,2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1 966,3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2 118,2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2 273,4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2 444,6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8. </a:t>
                      </a:r>
                      <a:r>
                        <a:rPr lang="ru-RU" sz="1100" dirty="0"/>
                        <a:t>Объем платных</a:t>
                      </a:r>
                      <a:r>
                        <a:rPr lang="ru-RU" sz="1100" baseline="0" dirty="0"/>
                        <a:t> услуг </a:t>
                      </a:r>
                      <a:r>
                        <a:rPr lang="ru-RU" sz="1100" baseline="0" dirty="0" smtClean="0"/>
                        <a:t>населению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млн. руб.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13 122,4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14 980,6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16 217,0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17 472,3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18 879,5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9. </a:t>
                      </a:r>
                      <a:r>
                        <a:rPr lang="ru-RU" sz="1100" dirty="0"/>
                        <a:t>Инвестиции в основной капитал </a:t>
                      </a:r>
                      <a:r>
                        <a:rPr lang="ru-RU" sz="1100" dirty="0" smtClean="0"/>
                        <a:t>(по </a:t>
                      </a:r>
                      <a:r>
                        <a:rPr lang="ru-RU" sz="1100" dirty="0"/>
                        <a:t>крупным и средним </a:t>
                      </a:r>
                      <a:r>
                        <a:rPr lang="ru-RU" sz="1100" dirty="0" smtClean="0"/>
                        <a:t>предприятиям)</a:t>
                      </a:r>
                      <a:endParaRPr lang="ru-RU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млн. руб.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7 773,7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7 300,3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7 446,3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7 631,2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7 855,8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7667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Программно-целевые расходы муниципального образования «Город Майкоп» в 2024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366" y="955921"/>
            <a:ext cx="822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7834807"/>
              </p:ext>
            </p:extLst>
          </p:nvPr>
        </p:nvGraphicFramePr>
        <p:xfrm>
          <a:off x="971600" y="2132856"/>
          <a:ext cx="7344816" cy="392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845" y="20083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17669"/>
              </p:ext>
            </p:extLst>
          </p:nvPr>
        </p:nvGraphicFramePr>
        <p:xfrm>
          <a:off x="123838" y="1039525"/>
          <a:ext cx="8856983" cy="57019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Наименование 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г.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3 601,2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4 227,8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3 977,4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4 105,6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4 244,4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43 278,3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248 214,5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46 861,1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38 378,6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40 220,5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Информатизация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baseline="0" dirty="0">
                          <a:effectLst/>
                        </a:rPr>
                        <a:t>Администрации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4 355,7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5 514,8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13 485,4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7 065,4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7 681,9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системы образования муниципального образования «Город Майкоп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2 606 204,9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2 869 089,3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r>
                        <a:rPr lang="ru-RU" sz="1100" baseline="0" dirty="0" smtClean="0"/>
                        <a:t> 021 717,5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r>
                        <a:rPr lang="ru-RU" sz="1100" baseline="0" dirty="0" smtClean="0"/>
                        <a:t> 062 762,2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r>
                        <a:rPr lang="ru-RU" sz="1100" baseline="0" dirty="0" smtClean="0"/>
                        <a:t> 485 210,0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территориального общественного самоуправления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32 231,6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36 322,6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культуры</a:t>
                      </a:r>
                      <a:r>
                        <a:rPr lang="ru-RU" sz="1100" u="none" strike="noStrike" baseline="0" dirty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197 859,8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229 805,8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336 873,9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216 134,1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223 352,2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Молодежь </a:t>
                      </a:r>
                      <a:r>
                        <a:rPr lang="ru-RU" sz="1100" u="none" strike="noStrike" dirty="0">
                          <a:effectLst/>
                        </a:rPr>
                        <a:t>столицы </a:t>
                      </a:r>
                      <a:r>
                        <a:rPr lang="ru-RU" sz="1100" u="none" strike="noStrike" dirty="0" smtClean="0">
                          <a:effectLst/>
                        </a:rPr>
                        <a:t>Адыгеи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8 948,5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11 982,5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11 240,0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11 497,0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11 765,1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О </a:t>
                      </a:r>
                      <a:r>
                        <a:rPr lang="ru-RU" sz="1100" u="none" strike="noStrike" dirty="0">
                          <a:effectLst/>
                        </a:rPr>
                        <a:t>противодействии коррупции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350,00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100" u="none" strike="noStrike" dirty="0">
                          <a:effectLst/>
                        </a:rPr>
                        <a:t>муниципальными </a:t>
                      </a:r>
                      <a:r>
                        <a:rPr lang="ru-RU" sz="1100" u="none" strike="noStrike" dirty="0" smtClean="0">
                          <a:effectLst/>
                        </a:rPr>
                        <a:t>финансами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42 785,7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41 553,9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40 320,6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</a:t>
                      </a:r>
                      <a:r>
                        <a:rPr lang="ru-RU" sz="1100" baseline="0" dirty="0" smtClean="0"/>
                        <a:t> 896,5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</a:t>
                      </a:r>
                      <a:r>
                        <a:rPr lang="ru-RU" sz="1100" baseline="0" dirty="0" smtClean="0"/>
                        <a:t> 615,9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средств массовой информации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28 475,9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8 600,6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8 779,2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9 025,4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9 281,2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1 387 747,4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1 686 368,5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947</a:t>
                      </a:r>
                      <a:r>
                        <a:rPr lang="ru-RU" sz="1100" baseline="0" dirty="0" smtClean="0"/>
                        <a:t> 407,0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702</a:t>
                      </a:r>
                      <a:r>
                        <a:rPr lang="ru-RU" sz="1100" baseline="0" dirty="0" smtClean="0"/>
                        <a:t> 796,5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1 406</a:t>
                      </a:r>
                      <a:r>
                        <a:rPr lang="ru-RU" sz="1100" baseline="0" dirty="0" smtClean="0"/>
                        <a:t> 951,2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1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36 912,8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40 198,2</a:t>
                      </a:r>
                      <a:endParaRPr lang="ru-RU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r>
                        <a:rPr lang="ru-RU" sz="1100" baseline="0" dirty="0" smtClean="0"/>
                        <a:t> 394,6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43 764,2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45 192,1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5636" y="785609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29366"/>
              </p:ext>
            </p:extLst>
          </p:nvPr>
        </p:nvGraphicFramePr>
        <p:xfrm>
          <a:off x="107504" y="1562147"/>
          <a:ext cx="8905466" cy="43640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2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/>
                        <a:t>Наименование 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2022 г</a:t>
                      </a:r>
                      <a:r>
                        <a:rPr lang="ru-RU" sz="1100" dirty="0"/>
                        <a:t>. 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(</a:t>
                      </a:r>
                      <a:r>
                        <a:rPr lang="ru-RU" sz="1100" dirty="0"/>
                        <a:t>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2023 г</a:t>
                      </a:r>
                      <a:r>
                        <a:rPr lang="ru-RU" sz="1100" dirty="0"/>
                        <a:t>. (оценка)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2026 </a:t>
                      </a:r>
                      <a:r>
                        <a:rPr lang="ru-RU" sz="1100" dirty="0"/>
                        <a:t>г.</a:t>
                      </a:r>
                      <a:r>
                        <a:rPr lang="ru-RU" sz="1100" baseline="0" dirty="0"/>
                        <a:t> (прогноз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Формирование </a:t>
                      </a:r>
                      <a:r>
                        <a:rPr lang="ru-RU" sz="1100" u="none" strike="noStrike" dirty="0">
                          <a:effectLst/>
                        </a:rPr>
                        <a:t>современной городской среды в </a:t>
                      </a:r>
                      <a:r>
                        <a:rPr lang="ru-RU" sz="11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100" u="none" strike="noStrike" dirty="0">
                          <a:effectLst/>
                        </a:rPr>
                        <a:t>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258 548,1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780 525,2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530,8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9 535,9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640,0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effectLst/>
                        </a:rPr>
                        <a:t>Экономическое </a:t>
                      </a:r>
                      <a:r>
                        <a:rPr lang="ru-RU" sz="1100" u="none" strike="noStrike" dirty="0">
                          <a:effectLst/>
                        </a:rPr>
                        <a:t>развитие и формирование</a:t>
                      </a:r>
                      <a:r>
                        <a:rPr lang="ru-RU" sz="11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1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365,2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905,2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Профилактика </a:t>
                      </a:r>
                      <a:r>
                        <a:rPr lang="ru-RU" sz="1100" u="none" strike="noStrike" dirty="0">
                          <a:effectLst/>
                        </a:rPr>
                        <a:t>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43 252,4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60 674,1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50 226,5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57 038,3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50 710,9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Социальная </a:t>
                      </a:r>
                      <a:r>
                        <a:rPr lang="ru-RU" sz="1100" u="none" strike="noStrike" dirty="0">
                          <a:effectLst/>
                        </a:rPr>
                        <a:t>поддержка отдельных категорий</a:t>
                      </a:r>
                      <a:r>
                        <a:rPr lang="ru-RU" sz="11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100" u="none" strike="noStrike" dirty="0">
                          <a:effectLst/>
                        </a:rPr>
                        <a:t>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3 041,3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2 820,6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2 560,0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Улучшение </a:t>
                      </a:r>
                      <a:r>
                        <a:rPr lang="ru-RU" sz="1100" u="none" strike="noStrike" dirty="0">
                          <a:effectLst/>
                        </a:rPr>
                        <a:t>жилищных условий граждан, проживающих в муниципальном образовании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106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948,9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248 175,8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309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072,6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138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323,8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199,5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u="none" strike="noStrike" dirty="0">
                          <a:effectLst/>
                        </a:rPr>
                        <a:t>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97 419,1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85 072,4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86 651,1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89 825,3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88 164,4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Укрепление общественного здоровья населения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муниципального 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–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–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u="none" strike="noStrike" kern="1200" dirty="0" smtClean="0">
                          <a:effectLst/>
                        </a:rPr>
                        <a:t>30,0</a:t>
                      </a:r>
                      <a:endParaRPr kumimoji="0"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4 902 137,7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6 360 401,8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5 227 954,9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4 493 566,0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4 635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646,5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1268760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1" y="116634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Муниципальная программа «Развитие системы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2062" y="1022859"/>
            <a:ext cx="616832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Повышение эффективности и качества оказания услуг в сфере образования муниципального образовании «Город Майкоп</a:t>
            </a:r>
            <a:r>
              <a:rPr lang="ru-RU" sz="1000" dirty="0" smtClean="0">
                <a:solidFill>
                  <a:schemeClr val="bg1"/>
                </a:solidFill>
              </a:rPr>
              <a:t>».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062" y="1712756"/>
            <a:ext cx="623575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Создание </a:t>
            </a:r>
            <a:r>
              <a:rPr lang="ru-RU" sz="1000" dirty="0">
                <a:solidFill>
                  <a:schemeClr val="bg1"/>
                </a:solidFill>
              </a:rPr>
              <a:t>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. Создание условий по обеспечению комплексной безопасности образовательных организаций муниципального образования "Город Майкоп".</a:t>
            </a:r>
          </a:p>
          <a:p>
            <a:pPr>
              <a:defRPr/>
            </a:pPr>
            <a:endParaRPr lang="ru-RU" sz="1400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89636"/>
              </p:ext>
            </p:extLst>
          </p:nvPr>
        </p:nvGraphicFramePr>
        <p:xfrm>
          <a:off x="287339" y="4077073"/>
          <a:ext cx="8569325" cy="257785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2 606 204,9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2 869 089,3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r>
                        <a:rPr lang="ru-RU" sz="1000" baseline="0" dirty="0" smtClean="0"/>
                        <a:t> 021 717,5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062 762,2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485 210,0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6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91,8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92,7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4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effectLst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представителей), %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75,8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76,0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76,3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76,5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76,8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7" y="1487778"/>
            <a:ext cx="2244215" cy="22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5760" y="120989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598" y="1234404"/>
            <a:ext cx="50609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598" y="2132856"/>
            <a:ext cx="50575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>
                <a:solidFill>
                  <a:schemeClr val="bg1"/>
                </a:solidFill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86583"/>
              </p:ext>
            </p:extLst>
          </p:nvPr>
        </p:nvGraphicFramePr>
        <p:xfrm>
          <a:off x="323528" y="3861048"/>
          <a:ext cx="8578430" cy="20882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</a:t>
                      </a:r>
                      <a:r>
                        <a:rPr lang="ru-RU" sz="1100" dirty="0" smtClean="0"/>
                        <a:t>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3 041,3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2 820,6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2 560,0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</a:t>
                      </a:r>
                      <a:r>
                        <a:rPr lang="ru-RU" sz="1100" u="none" strike="noStrike" dirty="0" smtClean="0">
                          <a:effectLst/>
                        </a:rPr>
                        <a:t>граждан, 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92,5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93,5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94,0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94,0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125"/>
            <a:ext cx="3347864" cy="156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5" y="116632"/>
            <a:ext cx="8928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Майкоп»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4136" y="974310"/>
            <a:ext cx="5832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</a:rPr>
              <a:t>Повышение уровня безопасности населения и территорий муниципального образования «Город Майкоп</a:t>
            </a:r>
            <a:r>
              <a:rPr lang="ru-RU" sz="1050" dirty="0" smtClean="0">
                <a:solidFill>
                  <a:schemeClr val="bg1"/>
                </a:solidFill>
              </a:rPr>
              <a:t>».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3738" y="1756114"/>
            <a:ext cx="583304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профилактики правонарушений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первичных мер пожарной безопасности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Организация </a:t>
            </a:r>
            <a:r>
              <a:rPr lang="ru-RU" sz="1000" dirty="0">
                <a:solidFill>
                  <a:schemeClr val="bg1"/>
                </a:solidFill>
              </a:rPr>
              <a:t>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algn="just" fontAlgn="t">
              <a:buAutoNum type="arabicPeriod"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 Обеспечение </a:t>
            </a:r>
            <a:r>
              <a:rPr lang="ru-RU" sz="1000" dirty="0">
                <a:solidFill>
                  <a:schemeClr val="bg1"/>
                </a:solidFill>
              </a:rPr>
              <a:t>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38966"/>
              </p:ext>
            </p:extLst>
          </p:nvPr>
        </p:nvGraphicFramePr>
        <p:xfrm>
          <a:off x="166315" y="4149080"/>
          <a:ext cx="8847137" cy="264748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75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7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43 252,4</a:t>
                      </a:r>
                      <a:endParaRPr lang="ru-RU" sz="10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60 674,1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50 226,5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57 038,3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50 710,9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77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</a:t>
                      </a:r>
                      <a:r>
                        <a:rPr lang="ru-RU" sz="900" dirty="0"/>
                        <a:t>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Уровень </a:t>
                      </a:r>
                      <a:r>
                        <a:rPr lang="ru-RU" sz="900" u="none" strike="noStrike" dirty="0">
                          <a:effectLst/>
                        </a:rPr>
                        <a:t>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/>
                        <a:t>20,60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20,67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20,71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20,73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</a:t>
                      </a:r>
                      <a:r>
                        <a:rPr lang="ru-RU" sz="900" u="none" strike="noStrike" dirty="0" smtClean="0">
                          <a:effectLst/>
                        </a:rPr>
                        <a:t>ситуаций мирного и военного времени,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/>
                        <a:t>12,48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12,53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12,55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12,56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/>
                        <a:t>49,95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50,12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50,22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50,27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900" u="none" strike="noStrike" baseline="0" dirty="0">
                          <a:effectLst/>
                        </a:rPr>
                        <a:t> ед./км2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/>
                        <a:t>1,06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1,14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1,23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1,32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1,4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</a:t>
                      </a:r>
                      <a:r>
                        <a:rPr lang="ru-RU" sz="900" u="none" strike="noStrike" dirty="0" smtClean="0">
                          <a:effectLst/>
                        </a:rPr>
                        <a:t> от </a:t>
                      </a:r>
                      <a:r>
                        <a:rPr lang="ru-RU" sz="900" u="none" strike="noStrike" dirty="0">
                          <a:effectLst/>
                        </a:rPr>
                        <a:t>общей площади муниципального образования «Город Майкоп»,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ru-RU" sz="1100" kern="1200" dirty="0" smtClean="0"/>
                        <a:t>0,77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2,07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3,63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1,04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1,45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" y="2231420"/>
            <a:ext cx="250462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" y="791260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14" y="791260"/>
            <a:ext cx="135249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2547"/>
            <a:ext cx="8640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Муниципальная программа «Развитие культуры муниципального образования  «Город Майкоп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»</a:t>
            </a:r>
            <a:endParaRPr lang="ru-RU" sz="2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788296" y="1559038"/>
            <a:ext cx="5032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Реализация стратегической роли культуры как духовно-нравственного основания развития личности и государства, а также развитие туризма для приобщения граждан к культурному </a:t>
            </a:r>
            <a:r>
              <a:rPr lang="ru-RU" sz="1100" dirty="0" smtClean="0">
                <a:solidFill>
                  <a:schemeClr val="bg1"/>
                </a:solidFill>
              </a:rPr>
              <a:t>наследию.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779913" y="2531070"/>
            <a:ext cx="51125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1100" dirty="0" smtClean="0">
              <a:solidFill>
                <a:schemeClr val="bg1"/>
              </a:solidFill>
            </a:endParaRPr>
          </a:p>
          <a:p>
            <a:pPr marL="228600" indent="-228600" fontAlgn="t">
              <a:buAutoNum type="arabicPeriod"/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Создание </a:t>
            </a:r>
            <a:r>
              <a:rPr lang="ru-RU" sz="1100" dirty="0">
                <a:solidFill>
                  <a:schemeClr val="bg1"/>
                </a:solidFill>
              </a:rPr>
              <a:t>благоприятных условий для устойчивого развития сферы культуры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2</a:t>
            </a:r>
            <a:r>
              <a:rPr lang="ru-RU" sz="1100" dirty="0" smtClean="0">
                <a:solidFill>
                  <a:schemeClr val="bg1"/>
                </a:solidFill>
              </a:rPr>
              <a:t>.   Создание </a:t>
            </a:r>
            <a:r>
              <a:rPr lang="ru-RU" sz="1100" dirty="0">
                <a:solidFill>
                  <a:schemeClr val="bg1"/>
                </a:solidFill>
              </a:rPr>
              <a:t>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3</a:t>
            </a:r>
            <a:r>
              <a:rPr lang="ru-RU" sz="1100" dirty="0" smtClean="0">
                <a:solidFill>
                  <a:schemeClr val="bg1"/>
                </a:solidFill>
              </a:rPr>
              <a:t>.   Обеспечение </a:t>
            </a:r>
            <a:r>
              <a:rPr lang="ru-RU" sz="1100" dirty="0">
                <a:solidFill>
                  <a:schemeClr val="bg1"/>
                </a:solidFill>
              </a:rPr>
              <a:t>реализации муниципальной политики в сфере культуры и туризма и эффективного управления отрасли </a:t>
            </a:r>
            <a:r>
              <a:rPr lang="ru-RU" sz="1100" dirty="0" smtClean="0">
                <a:solidFill>
                  <a:schemeClr val="bg1"/>
                </a:solidFill>
              </a:rPr>
              <a:t>культуры.</a:t>
            </a:r>
            <a:endParaRPr lang="ru-RU" sz="85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53847"/>
              </p:ext>
            </p:extLst>
          </p:nvPr>
        </p:nvGraphicFramePr>
        <p:xfrm>
          <a:off x="323528" y="4725144"/>
          <a:ext cx="8666711" cy="16561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76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54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Объем финансирования муниципальной программы (тыс</a:t>
                      </a:r>
                      <a:r>
                        <a:rPr lang="ru-RU" sz="1100" u="none" strike="noStrike" dirty="0" smtClean="0">
                          <a:effectLst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baseline="0" dirty="0" smtClean="0"/>
                        <a:t> г. </a:t>
                      </a:r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197 859,8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229 805,8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336 873,9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216 134,1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223 352,2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100" u="none" strike="noStrike" baseline="0" dirty="0">
                          <a:effectLst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96,0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96,5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97,1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97,5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98,0</a:t>
                      </a:r>
                      <a:endParaRPr lang="ru-RU" sz="11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952609" cy="29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500" y="105663"/>
            <a:ext cx="9001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Муниципальная программа «Информатизация Администрации муниципального образования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Город Майкоп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»</a:t>
            </a:r>
            <a:endParaRPr lang="ru-RU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221" y="1324504"/>
            <a:ext cx="5323123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</a:rPr>
              <a:t>Совершенствование организационных, технических и технологических условий организации деятельности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</a:t>
            </a:r>
            <a:r>
              <a:rPr lang="ru-RU" sz="1100" dirty="0">
                <a:solidFill>
                  <a:schemeClr val="bg1"/>
                </a:solidFill>
              </a:rPr>
              <a:t> </a:t>
            </a:r>
            <a:r>
              <a:rPr lang="ru-RU" sz="1100" dirty="0" smtClean="0">
                <a:solidFill>
                  <a:schemeClr val="bg1"/>
                </a:solidFill>
              </a:rPr>
              <a:t>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для повышения качества и эффективности реализации ее системной </a:t>
            </a:r>
            <a:r>
              <a:rPr lang="ru-RU" sz="1100" dirty="0" smtClean="0">
                <a:solidFill>
                  <a:schemeClr val="bg1"/>
                </a:solidFill>
              </a:rPr>
              <a:t>инфраструктуры.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261" y="2708922"/>
            <a:ext cx="5290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Формирование современной информационно-технологической инфраструктуры Администрации муниципального образования 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ru-RU" sz="1100" dirty="0" smtClean="0">
                <a:solidFill>
                  <a:schemeClr val="bg1"/>
                </a:solidFill>
              </a:rPr>
              <a:t>Город Майкоп</a:t>
            </a:r>
            <a:r>
              <a:rPr lang="ru-RU" sz="1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обеспечение ее надежного </a:t>
            </a:r>
            <a:r>
              <a:rPr lang="ru-RU" sz="1100" dirty="0" smtClean="0">
                <a:solidFill>
                  <a:schemeClr val="bg1"/>
                </a:solidFill>
              </a:rPr>
              <a:t>функционирования.</a:t>
            </a:r>
            <a:endParaRPr lang="ru-RU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84701"/>
              </p:ext>
            </p:extLst>
          </p:nvPr>
        </p:nvGraphicFramePr>
        <p:xfrm>
          <a:off x="337468" y="4365105"/>
          <a:ext cx="8469064" cy="1650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48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</a:t>
                      </a:r>
                      <a:r>
                        <a:rPr lang="ru-RU" sz="1100" dirty="0"/>
                        <a:t>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/>
                        <a:t>4 355,7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5 514,8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13 485,4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7 065,4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7 681,9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Количество внешних сервисов, используемых для обеспечения функций органов местного самоуправления, в том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числе типовых функций,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10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6967"/>
          <a:stretch/>
        </p:blipFill>
        <p:spPr>
          <a:xfrm>
            <a:off x="220030" y="1808822"/>
            <a:ext cx="319872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3" y="44624"/>
            <a:ext cx="878497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«Развитие общественного пассажирского транспорта в муниципальном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образовании «Город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Майкоп»</a:t>
            </a:r>
          </a:p>
          <a:p>
            <a:pPr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1702" y="1645062"/>
            <a:ext cx="479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Развитие </a:t>
            </a: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</a:t>
            </a:r>
            <a:r>
              <a:rPr lang="ru-R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71" y="2743129"/>
            <a:ext cx="49388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</a:pPr>
            <a:r>
              <a:rPr lang="ru-RU" sz="1050" dirty="0" smtClean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Совершенствование маршрутной сети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algn="just" fontAlgn="t">
              <a:spcAft>
                <a:spcPts val="300"/>
              </a:spcAft>
            </a:pPr>
            <a:r>
              <a:rPr lang="ru-RU" sz="105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транспорта.</a:t>
            </a:r>
          </a:p>
          <a:p>
            <a:pPr algn="just"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59137"/>
              </p:ext>
            </p:extLst>
          </p:nvPr>
        </p:nvGraphicFramePr>
        <p:xfrm>
          <a:off x="290541" y="3835098"/>
          <a:ext cx="8657759" cy="27359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/>
                <a:gridCol w="801113"/>
                <a:gridCol w="808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43 278,3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/>
                        <a:t>248 214,5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46 861,1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38 378,6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40 220,5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7" marB="4570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721 682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730 800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739 560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748 088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757 065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96,5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</a:t>
                      </a:r>
                      <a:r>
                        <a:rPr lang="ru-RU" sz="800" u="none" strike="noStrike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новых приобретенных (или обновленных)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автобусов для работы по нерегулируемым тарифам на муниципальных маршрутах регулярных перевозок к общему количеству автобусов средней вместимости по утвержденным реестрам на муниципальных маршрутах.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83,3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92</a:t>
                      </a:r>
                      <a:endParaRPr lang="ru-RU" sz="1100" dirty="0"/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06754"/>
            <a:ext cx="3799650" cy="11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73" y="156534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79914" y="1587521"/>
            <a:ext cx="51273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Обеспечение </a:t>
            </a: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устойчивого экономического развития муниципального образования «Город Майкоп</a:t>
            </a:r>
            <a:r>
              <a:rPr lang="ru-RU" altLang="ru-RU" sz="110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779912" y="2492896"/>
            <a:ext cx="511168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Задачи: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14070"/>
              </p:ext>
            </p:extLst>
          </p:nvPr>
        </p:nvGraphicFramePr>
        <p:xfrm>
          <a:off x="262056" y="3933056"/>
          <a:ext cx="8619888" cy="252028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5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0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8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365,2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905,2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</a:t>
                      </a:r>
                      <a:r>
                        <a:rPr lang="ru-RU" sz="900" u="none" strike="noStrike" dirty="0" smtClean="0">
                          <a:effectLst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54,9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59,5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71,2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</a:t>
                      </a:r>
                      <a:r>
                        <a:rPr lang="ru-RU" sz="900" u="none" strike="noStrike" dirty="0" smtClean="0">
                          <a:effectLst/>
                        </a:rPr>
                        <a:t> предприятий</a:t>
                      </a:r>
                      <a:r>
                        <a:rPr lang="ru-RU" sz="900" u="none" strike="noStrike" dirty="0">
                          <a:effectLst/>
                        </a:rPr>
                        <a:t>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23 368,1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25 126,9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26 499,8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27 599,8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28 634,6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39 856,4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42 005,8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46 807,2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49 334,8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" y="2132858"/>
            <a:ext cx="3384376" cy="119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Этапы бюджетного процесса в муниципальном образовании «Город Майкоп»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4108416637"/>
              </p:ext>
            </p:extLst>
          </p:nvPr>
        </p:nvGraphicFramePr>
        <p:xfrm>
          <a:off x="539552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47864" y="3573016"/>
            <a:ext cx="23123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МУНИЦИПАЛЬНЫЙ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БЮДЖЕТ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4"/>
            <a:ext cx="9142216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«Развитие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сельского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хозяйства и регулирование рынков сельскохозяйственной продукции, сырья и продовольствия в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муниципальном образовании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реализации: 20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136193" y="1440071"/>
            <a:ext cx="4684278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alt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alt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продукции.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136194" y="2284265"/>
            <a:ext cx="46842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1. Популяризация </a:t>
            </a:r>
            <a:r>
              <a:rPr lang="ru-RU" sz="1000" dirty="0">
                <a:solidFill>
                  <a:schemeClr val="bg1"/>
                </a:solidFill>
              </a:rPr>
              <a:t>сельскохозяйственного производства и развитие малых форм хозяйствования на селе. </a:t>
            </a:r>
          </a:p>
          <a:p>
            <a:pPr algn="just" fontAlgn="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2. Создание </a:t>
            </a:r>
            <a:r>
              <a:rPr lang="ru-RU" sz="1000" dirty="0">
                <a:solidFill>
                  <a:schemeClr val="bg1"/>
                </a:solidFill>
              </a:rPr>
              <a:t>условий для развития сельскохозяйственного </a:t>
            </a:r>
            <a:r>
              <a:rPr lang="ru-RU" sz="10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76138"/>
              </p:ext>
            </p:extLst>
          </p:nvPr>
        </p:nvGraphicFramePr>
        <p:xfrm>
          <a:off x="264320" y="3356993"/>
          <a:ext cx="8615363" cy="33841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50" kern="1200" dirty="0" smtClean="0"/>
                        <a:t>3 601,2</a:t>
                      </a:r>
                      <a:endParaRPr kumimoji="0" lang="ru-RU" sz="105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4 227,8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7" marB="4572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3 977,4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4 105,6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4 244,4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2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104,1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104,3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104,5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104,03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</a:t>
                      </a:r>
                      <a:r>
                        <a:rPr lang="ru-RU" sz="900" u="none" strike="noStrike" dirty="0" err="1">
                          <a:effectLst/>
                        </a:rPr>
                        <a:t>объемов</a:t>
                      </a:r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производства </a:t>
                      </a:r>
                      <a:r>
                        <a:rPr lang="ru-RU" sz="900" u="none" strike="noStrike" dirty="0">
                          <a:effectLst/>
                        </a:rPr>
                        <a:t>скота и птицы на убой (в живом весе)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104,5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9805" l="10000" r="90000">
                        <a14:foregroundMark x1="42609" y1="9375" x2="44565" y2="17969"/>
                        <a14:foregroundMark x1="56739" y1="5664" x2="55761" y2="12891"/>
                        <a14:foregroundMark x1="32717" y1="21094" x2="32717" y2="27148"/>
                        <a14:foregroundMark x1="48370" y1="36523" x2="49130" y2="47070"/>
                        <a14:foregroundMark x1="52935" y1="52148" x2="52391" y2="54883"/>
                        <a14:foregroundMark x1="56957" y1="85742" x2="52391" y2="83398"/>
                        <a14:foregroundMark x1="42283" y1="85742" x2="43043" y2="77148"/>
                        <a14:foregroundMark x1="77500" y1="48047" x2="77500" y2="5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" y="1286183"/>
            <a:ext cx="3586852" cy="1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132" y="185110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41" y="1628801"/>
            <a:ext cx="4634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Обеспечение реализации комплекса мероприятий, направленных на улучшение жилищных условий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граждан.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08922"/>
            <a:ext cx="46373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1. Повышение уровня обеспеченности жильем отдельных категорий граждан.</a:t>
            </a:r>
          </a:p>
          <a:p>
            <a:pPr algn="just" fontAlgn="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/>
                </a:solidFill>
                <a:cs typeface="Arial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88733"/>
              </p:ext>
            </p:extLst>
          </p:nvPr>
        </p:nvGraphicFramePr>
        <p:xfrm>
          <a:off x="287339" y="4365105"/>
          <a:ext cx="8569325" cy="17052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 </a:t>
                      </a:r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106 948,9</a:t>
                      </a:r>
                      <a:endParaRPr lang="ru-RU" sz="10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248 175,8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309</a:t>
                      </a:r>
                      <a:r>
                        <a:rPr lang="ru-RU" sz="1100" baseline="0" dirty="0" smtClean="0"/>
                        <a:t> 072,6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138</a:t>
                      </a:r>
                      <a:r>
                        <a:rPr lang="ru-RU" sz="1100" baseline="0" dirty="0" smtClean="0"/>
                        <a:t> 323,8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</a:t>
                      </a:r>
                      <a:r>
                        <a:rPr lang="ru-RU" sz="1100" baseline="0" dirty="0" smtClean="0"/>
                        <a:t> 199,5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4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</a:t>
                      </a:r>
                      <a:r>
                        <a:rPr lang="ru-RU" sz="900" u="none" strike="noStrike" dirty="0" smtClean="0">
                          <a:effectLst/>
                        </a:rPr>
                        <a:t>жилищные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условия </a:t>
                      </a:r>
                      <a:r>
                        <a:rPr lang="ru-RU" sz="900" u="none" strike="noStrike" dirty="0">
                          <a:effectLst/>
                        </a:rPr>
                        <a:t>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4" y="2227208"/>
            <a:ext cx="3902217" cy="14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756" y="11663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63491"/>
              </p:ext>
            </p:extLst>
          </p:nvPr>
        </p:nvGraphicFramePr>
        <p:xfrm>
          <a:off x="287525" y="4169891"/>
          <a:ext cx="8568953" cy="18038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2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 (оценка</a:t>
                      </a:r>
                      <a:r>
                        <a:rPr lang="ru-RU" sz="1100" baseline="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</a:t>
                      </a:r>
                      <a:r>
                        <a:rPr lang="ru-RU" sz="1100" dirty="0"/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32 231,6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</a:t>
                      </a:r>
                      <a:r>
                        <a:rPr lang="ru-RU" sz="1100" baseline="0" dirty="0" smtClean="0"/>
                        <a:t> 322,6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36 572,0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effectLst/>
                        </a:rPr>
                        <a:t>12,4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effectLst/>
                        </a:rPr>
                        <a:t>12,8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effectLst/>
                        </a:rPr>
                        <a:t>13,2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effectLst/>
                        </a:rPr>
                        <a:t>13,6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effectLst/>
                        </a:rPr>
                        <a:t>14,0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6991" y="1495488"/>
            <a:ext cx="50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50" dirty="0">
                <a:solidFill>
                  <a:schemeClr val="bg1"/>
                </a:solidFill>
                <a:cs typeface="Arial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</a:t>
            </a:r>
            <a:r>
              <a:rPr lang="ru-RU" sz="1050" dirty="0" smtClean="0">
                <a:solidFill>
                  <a:schemeClr val="bg1"/>
                </a:solidFill>
                <a:cs typeface="Arial" charset="0"/>
              </a:rPr>
              <a:t>ТОС. </a:t>
            </a:r>
            <a:endParaRPr lang="ru-RU" sz="10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184" y="2492898"/>
            <a:ext cx="5165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/>
            <a:r>
              <a:rPr lang="ru-RU" sz="1050" dirty="0">
                <a:solidFill>
                  <a:schemeClr val="bg1"/>
                </a:solidFill>
                <a:cs typeface="Arial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" y="1524748"/>
            <a:ext cx="3463635" cy="210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9292" y="1322870"/>
            <a:ext cx="5064125" cy="60785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мероприятий по работе с молодежью.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934" y="2060848"/>
            <a:ext cx="501253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Вовлечение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молодежи в социальную практику путем формирования целостной системы поддержки гражданских инициатив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с детьми и молодежью МКУ «МКЦ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6220"/>
            <a:ext cx="3384376" cy="14355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756" y="26064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Arial Black" panose="020B0A04020102020204" pitchFamily="34" charset="0"/>
                <a:cs typeface="Times New Roman" pitchFamily="18" charset="0"/>
              </a:rPr>
              <a:t>«Молодежь столицы Адыгеи»</a:t>
            </a: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38212"/>
              </p:ext>
            </p:extLst>
          </p:nvPr>
        </p:nvGraphicFramePr>
        <p:xfrm>
          <a:off x="287525" y="4169891"/>
          <a:ext cx="8568953" cy="180382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20000">
                      <a:srgbClr val="6BB1C9">
                        <a:tint val="9000"/>
                      </a:srgbClr>
                    </a:gs>
                    <a:gs pos="100000">
                      <a:srgbClr val="6BB1C9">
                        <a:tint val="70000"/>
                        <a:satMod val="100000"/>
                      </a:srgbClr>
                    </a:gs>
                  </a:gsLst>
                  <a:path path="circle">
                    <a:fillToRect l="-15000" t="-15000" r="115000" b="115000"/>
                  </a:path>
                </a:gradFill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253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муниципальной программы (тыс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(оценка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(прогноз)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4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8 948,5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5400" cap="flat" cmpd="sng" algn="ctr">
                      <a:solidFill>
                        <a:sysClr val="window" lastClr="FFFFFF"/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11 982,5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11 765,1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27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молодых людей от 14 до 35 лет, принимающих участие в программных мероприятиях в сфере мероприятиях в сфере молодежной политики, 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46,6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47,4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48,3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49,5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algn="ct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50,8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48000"/>
                          <a:satMod val="11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1501777"/>
            <a:ext cx="4896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348880"/>
            <a:ext cx="5243264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доверия общества к деятельности органов местного самоуправления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848" y="116632"/>
            <a:ext cx="847030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«О противодействии коррупции в муниципальном </a:t>
            </a:r>
            <a:r>
              <a:rPr lang="ru-RU" sz="2000" b="1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образовании </a:t>
            </a:r>
            <a:r>
              <a:rPr lang="ru-RU" sz="2000" b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«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Город Майкоп»</a:t>
            </a:r>
          </a:p>
          <a:p>
            <a:pPr algn="ctr">
              <a:defRPr/>
            </a:pPr>
            <a:endParaRPr lang="ru-RU" sz="105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01075"/>
              </p:ext>
            </p:extLst>
          </p:nvPr>
        </p:nvGraphicFramePr>
        <p:xfrm>
          <a:off x="269430" y="3935834"/>
          <a:ext cx="8605143" cy="25412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3" marB="4574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350,0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5" marB="4573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3" marB="457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87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88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89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90</a:t>
                      </a:r>
                      <a:endParaRPr lang="ru-RU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" y="1988840"/>
            <a:ext cx="2952328" cy="1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6" y="1536973"/>
            <a:ext cx="50038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</a:t>
            </a:r>
            <a:r>
              <a:rPr lang="ru-RU" altLang="ru-RU" sz="1050" dirty="0" smtClean="0">
                <a:solidFill>
                  <a:schemeClr val="bg1"/>
                </a:solidFill>
                <a:latin typeface="+mn-lt"/>
              </a:rPr>
              <a:t>».</a:t>
            </a:r>
            <a:endParaRPr lang="ru-RU" altLang="ru-RU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316" y="2348880"/>
            <a:ext cx="50038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физической культурой и спортом для	         формирования здорового образа 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73044"/>
              </p:ext>
            </p:extLst>
          </p:nvPr>
        </p:nvGraphicFramePr>
        <p:xfrm>
          <a:off x="287339" y="3843727"/>
          <a:ext cx="8569325" cy="25348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г.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97 419,1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85 072,4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86 651,1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89 825,3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88 164,4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 муниципального образования «Город Майкоп», </a:t>
                      </a:r>
                      <a:r>
                        <a:rPr lang="ru-RU" sz="800" u="none" strike="noStrike" dirty="0">
                          <a:effectLst/>
                        </a:rPr>
                        <a:t>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в общей численности населения муниципального образования </a:t>
                      </a:r>
                      <a:r>
                        <a:rPr lang="ru-RU" sz="800" u="none" strike="noStrike" dirty="0" smtClean="0">
                          <a:effectLst/>
                        </a:rPr>
                        <a:t>«Город Майкоп»,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49,4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52,3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55,0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57,8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60,7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81,0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81,5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82,5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83,0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55,0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57,0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62,0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90915"/>
            <a:ext cx="3278442" cy="11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99" y="135435"/>
            <a:ext cx="91040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«Развитие средств массовой информации в муниципальном образовании «Город Майкоп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2636913"/>
            <a:ext cx="5464620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Задача: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t">
              <a:spcAft>
                <a:spcPts val="300"/>
              </a:spcAft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Всестороннее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1547382"/>
            <a:ext cx="54006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94928"/>
              </p:ext>
            </p:extLst>
          </p:nvPr>
        </p:nvGraphicFramePr>
        <p:xfrm>
          <a:off x="380329" y="4509121"/>
          <a:ext cx="8569325" cy="19887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</a:t>
                      </a:r>
                    </a:p>
                    <a:p>
                      <a:pPr algn="ctr"/>
                      <a:r>
                        <a:rPr lang="ru-RU" sz="1100" dirty="0" smtClean="0"/>
                        <a:t>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6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28 475,9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r>
                        <a:rPr lang="ru-RU" sz="1100" baseline="0" dirty="0" smtClean="0"/>
                        <a:t> 600,6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8 779,2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9 025,4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9 281,2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88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1100" u="none" strike="noStrike" baseline="0" dirty="0">
                          <a:effectLst/>
                        </a:rPr>
                        <a:t> СМИ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,%</a:t>
                      </a:r>
                      <a:endParaRPr lang="ru-RU" sz="1100" u="none" strike="noStrike" dirty="0">
                        <a:effectLst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4073"/>
            <a:ext cx="2037221" cy="30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953" y="36053"/>
            <a:ext cx="8670454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«Развитие жилищно-коммунального, дорожного хозяйства и благоустройства в муниципальном образовании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  «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Город Майкоп»</a:t>
            </a:r>
          </a:p>
          <a:p>
            <a:pPr algn="ctr">
              <a:defRPr/>
            </a:pPr>
            <a:endParaRPr lang="ru-RU" sz="1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1" y="1539059"/>
            <a:ext cx="5415347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4540" y="2449154"/>
            <a:ext cx="547260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Задачи: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экологической, санитарно-эпидемиологической обстановки и благоустройство города.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надежное функционирование жилищно-коммунального хозяйства.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Эффективное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системы ресурсоснабжения и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энергосбережения.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65669"/>
              </p:ext>
            </p:extLst>
          </p:nvPr>
        </p:nvGraphicFramePr>
        <p:xfrm>
          <a:off x="109573" y="4351025"/>
          <a:ext cx="8924853" cy="2399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7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0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5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</a:t>
                      </a:r>
                      <a:r>
                        <a:rPr lang="ru-RU" sz="1100" dirty="0"/>
                        <a:t>(прогноз)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91441" marR="91441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1 387 747,4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1 686 368,5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947</a:t>
                      </a:r>
                      <a:r>
                        <a:rPr lang="ru-RU" sz="1100" baseline="0" dirty="0" smtClean="0"/>
                        <a:t> 407,0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702</a:t>
                      </a:r>
                      <a:r>
                        <a:rPr kumimoji="0" lang="ru-RU" sz="1100" kern="1200" baseline="0" dirty="0" smtClean="0"/>
                        <a:t> 796,5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1</a:t>
                      </a:r>
                      <a:r>
                        <a:rPr kumimoji="0" lang="ru-RU" sz="1100" kern="1200" baseline="0" dirty="0" smtClean="0"/>
                        <a:t> 406 951,2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6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dirty="0">
                          <a:effectLst/>
                        </a:rPr>
                        <a:t>Удовлетворенность населения </a:t>
                      </a:r>
                      <a:r>
                        <a:rPr kumimoji="0" lang="ru-RU" sz="1100" u="none" strike="noStrike" kern="1200" dirty="0" smtClean="0">
                          <a:effectLst/>
                        </a:rPr>
                        <a:t>качеством</a:t>
                      </a:r>
                      <a:r>
                        <a:rPr kumimoji="0" lang="ru-RU" sz="1100" u="none" strike="noStrike" kern="1200" baseline="0" dirty="0" smtClean="0">
                          <a:effectLst/>
                        </a:rPr>
                        <a:t> и безопасностью</a:t>
                      </a:r>
                      <a:r>
                        <a:rPr kumimoji="0" lang="ru-RU" sz="1100" u="none" strike="noStrike" kern="1200" dirty="0" smtClean="0">
                          <a:effectLst/>
                        </a:rPr>
                        <a:t> </a:t>
                      </a:r>
                      <a:r>
                        <a:rPr kumimoji="0" lang="ru-RU" sz="1100" u="none" strike="noStrike" kern="1200" dirty="0">
                          <a:effectLst/>
                        </a:rPr>
                        <a:t>автомобильных дорог в муниципальном образовании «Город Майкоп», %</a:t>
                      </a:r>
                      <a:endParaRPr kumimoji="0" lang="ru-RU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70,3</a:t>
                      </a:r>
                      <a:endParaRPr kumimoji="0" lang="ru-RU" sz="1100" b="0" kern="120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70,4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70,5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70,6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70,7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6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dirty="0">
                          <a:effectLst/>
                        </a:rPr>
                        <a:t>Удовлетворенность населения муниципального образования «Город Майкоп» жилищно-коммунальными </a:t>
                      </a:r>
                      <a:r>
                        <a:rPr kumimoji="0" lang="ru-RU" sz="1100" u="none" strike="noStrike" kern="1200" dirty="0" smtClean="0">
                          <a:effectLst/>
                        </a:rPr>
                        <a:t>услугами: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dirty="0" smtClean="0">
                          <a:effectLst/>
                        </a:rPr>
                        <a:t>–</a:t>
                      </a:r>
                      <a:r>
                        <a:rPr kumimoji="0" lang="ru-RU" sz="1100" u="none" strike="noStrike" kern="1200" baseline="0" dirty="0" smtClean="0">
                          <a:effectLst/>
                        </a:rPr>
                        <a:t> теплоснабжение;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baseline="0" dirty="0" smtClean="0">
                          <a:effectLst/>
                        </a:rPr>
                        <a:t>– водоснабжение (водоотведение);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baseline="0" dirty="0" smtClean="0">
                          <a:effectLst/>
                        </a:rPr>
                        <a:t>– электроснабжение;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baseline="0" dirty="0" smtClean="0">
                          <a:effectLst/>
                        </a:rPr>
                        <a:t>– газоснабжение.</a:t>
                      </a:r>
                      <a:endParaRPr kumimoji="0" lang="ru-RU" sz="11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effectLst/>
                        </a:rPr>
                        <a:t>79,7</a:t>
                      </a:r>
                      <a:endParaRPr kumimoji="0" lang="ru-RU" sz="1100" b="0" kern="120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79,8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79,9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80,0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80,1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6" y="1827448"/>
            <a:ext cx="2661129" cy="21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016" y="18864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2133"/>
              </p:ext>
            </p:extLst>
          </p:nvPr>
        </p:nvGraphicFramePr>
        <p:xfrm>
          <a:off x="277551" y="4149081"/>
          <a:ext cx="8588898" cy="22575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7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 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3" marB="456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</a:t>
                      </a:r>
                      <a:r>
                        <a:rPr lang="ru-RU" sz="1000" baseline="0" dirty="0" smtClean="0"/>
                        <a:t> 912,8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40 198,2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42 394,6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43 764,2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45 192,1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9" marB="456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75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80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85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80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85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87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90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 </a:t>
                      </a:r>
                      <a:r>
                        <a:rPr lang="ru-RU" sz="900" u="none" strike="noStrike" dirty="0">
                          <a:effectLst/>
                        </a:rPr>
                        <a:t>вовлеченных в оборот объектов недвижимого имущества и земельных участков к предыдущему году, </a:t>
                      </a:r>
                      <a:r>
                        <a:rPr lang="ru-RU" sz="900" u="none" strike="noStrike" dirty="0" smtClean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317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79913" y="1739701"/>
            <a:ext cx="5040559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Цель:</a:t>
            </a: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</a:t>
            </a: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имуществом.</a:t>
            </a:r>
            <a:endParaRPr lang="ru-RU" sz="105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604745"/>
            <a:ext cx="50405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эффективного управления и распоряжение муниципальным имуществом и земельными участками.</a:t>
            </a:r>
          </a:p>
          <a:p>
            <a:pPr algn="just" fontAlgn="t">
              <a:spcAft>
                <a:spcPts val="300"/>
              </a:spcAft>
              <a:buFontTx/>
              <a:buAutoNum type="arabicPeriod"/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9481" b="5898"/>
          <a:stretch/>
        </p:blipFill>
        <p:spPr>
          <a:xfrm>
            <a:off x="395538" y="1729880"/>
            <a:ext cx="3038475" cy="20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2713" y="1215866"/>
            <a:ext cx="560056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defRPr/>
            </a:pPr>
            <a:r>
              <a:rPr lang="ru-RU" sz="105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финансами муниципального образования «Город Майкоп».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282" y="1700808"/>
            <a:ext cx="558342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Задачи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1.Создание условий, способствующих повышению уровня долговой устойчивости бюджета муниципального образования «Город Майкоп».</a:t>
            </a:r>
          </a:p>
          <a:p>
            <a:pPr algn="just">
              <a:spcAft>
                <a:spcPts val="300"/>
              </a:spcAft>
              <a:defRPr/>
            </a:pPr>
            <a:r>
              <a:rPr lang="ru-RU" sz="105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2.Создание условий для эффективной организации осуществления бюджетного процесса в муниципальном образовании «Город Майкоп».</a:t>
            </a:r>
            <a:endParaRPr lang="ru-RU" sz="5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74792"/>
              </p:ext>
            </p:extLst>
          </p:nvPr>
        </p:nvGraphicFramePr>
        <p:xfrm>
          <a:off x="107503" y="3212978"/>
          <a:ext cx="8928994" cy="322998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03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35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(факт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25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42 785,7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41 553,9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40 320,6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896,5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72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81,7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96,7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</a:t>
                      </a:r>
                      <a:r>
                        <a:rPr lang="ru-RU" sz="900" u="none" strike="noStrike" dirty="0" smtClean="0">
                          <a:effectLst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Размер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м</a:t>
                      </a:r>
                      <a:r>
                        <a:rPr lang="ru-RU" sz="900" u="none" strike="noStrike" dirty="0" smtClean="0">
                          <a:effectLst/>
                        </a:rPr>
                        <a:t>униципального долга </a:t>
                      </a:r>
                      <a:r>
                        <a:rPr lang="ru-RU" sz="900" u="none" strike="noStrike" dirty="0">
                          <a:effectLst/>
                        </a:rPr>
                        <a:t>муниципального образования «Город Майкоп» в расчете на 1 жителя,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тыс. </a:t>
                      </a:r>
                      <a:r>
                        <a:rPr lang="ru-RU" sz="900" u="none" strike="noStrike" dirty="0" smtClean="0">
                          <a:effectLst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степень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667" y1="1580" x2="73667" y2="33046"/>
                        <a14:foregroundMark x1="63556" y1="3017" x2="63556" y2="44684"/>
                        <a14:foregroundMark x1="70444" y1="55747" x2="61111" y2="82471"/>
                        <a14:foregroundMark x1="87889" y1="67816" x2="79000" y2="64943"/>
                        <a14:foregroundMark x1="63222" y1="17816" x2="83222" y2="1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520280" cy="194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«Управление муниципальными финансами»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6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проведение ответственной бюджетной политики, способствующей обеспечению сбалансированности и устойчивости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муниципального образования «Город Майкоп»;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достижение целевых показателей, предусмотренных муниципальными программами муниципального образования «Город Майкоп»; 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недопущение просроченной кредиторской задолженности;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обеспечение достижения целей и решения задач, установленных Указом Президента Российской Федерации от 7 мая 2018 г. № 204 «О национальных целях и стратегических задачах развития Российской Федерации на период до 2024 года», Указом Президента Российской Федерации от 21 июля 2020 г. № 474 «О национальных целях развития Российской Федерации на период до 2030 года», Стратегией социально-экономического развития муниципального образования «Город Майкоп» до 2030 года, утвержденной Решением Совета народных депутатов муниципального образования «Город Майкоп» от 28 января 2021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153-рс «Об утверждении Стратегии социально-экономического развития муниципального образования «Город Майкоп» до 2030 года»;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«Город Майкоп»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«Город Майкоп» как заемщика средств, при привлечении кредитных ресурсов;</a:t>
            </a: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гибкое реагирование на изменяющиеся условия финансовых рынков и использование наиболее благоприятных источников и форм заимствований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текущей ситуации по исполнению бюджета муниципального образования «Город Майкоп»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продолжение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1000"/>
              </a:lnSpc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52" y="188640"/>
            <a:ext cx="903649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бюджетной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4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образования «Город Майкоп</a:t>
            </a: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5"/>
            <a:ext cx="408854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Обеспечить комплексное развитие современной городской инфраструктуры на основе единых подходов.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526" y="128640"/>
            <a:ext cx="8568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19728"/>
              </p:ext>
            </p:extLst>
          </p:nvPr>
        </p:nvGraphicFramePr>
        <p:xfrm>
          <a:off x="215108" y="3933056"/>
          <a:ext cx="8713787" cy="269775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10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г. </a:t>
                      </a:r>
                      <a:r>
                        <a:rPr lang="ru-RU" sz="1100" dirty="0"/>
                        <a:t>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г.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258 548,1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/>
                        <a:t>780 525,2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268</a:t>
                      </a:r>
                      <a:r>
                        <a:rPr kumimoji="0" lang="ru-RU" sz="1100" kern="1200" baseline="0" dirty="0" smtClean="0"/>
                        <a:t> 530,8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9 535,9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640,0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2,3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kumimoji="0" lang="ru-RU" sz="1100" kern="1200" dirty="0" smtClean="0"/>
                        <a:t>9,2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11,5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14,4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18,1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900" u="none" strike="noStrike" kern="1200" dirty="0" smtClean="0">
                          <a:effectLst/>
                        </a:rPr>
                        <a:t>Доля многоквартирных домов, в отношении которых выполнены мероприятия по приведению к единой цветовой визуализации фасадной части балконов зданий, которые выходят на выездные улицы, %</a:t>
                      </a:r>
                      <a:endParaRPr kumimoji="0"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4,5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4,5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848"/>
          <a:stretch/>
        </p:blipFill>
        <p:spPr>
          <a:xfrm>
            <a:off x="273493" y="1363071"/>
            <a:ext cx="36659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4"/>
            <a:ext cx="4110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altLang="ru-RU" sz="1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жизни.</a:t>
            </a:r>
            <a:endParaRPr lang="ru-RU" alt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934" y="2565637"/>
            <a:ext cx="4088542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Организация информационно-коммуникационной кампании по пропаганде здорового образа жизни, в целях улучшения качества жизни, включая здоровое питание.</a:t>
            </a:r>
          </a:p>
          <a:p>
            <a:pPr algn="just" fontAlgn="t">
              <a:spcBef>
                <a:spcPct val="0"/>
              </a:spcBef>
              <a:defRPr/>
            </a:pPr>
            <a:r>
              <a:rPr lang="ru-RU" sz="1050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Своевременное информирование населения о возможности распространения социально значимых заболеваний и об угрозе  возникновения эпидемий.</a:t>
            </a:r>
          </a:p>
          <a:p>
            <a:pPr algn="just" fontAlgn="t">
              <a:spcBef>
                <a:spcPct val="0"/>
              </a:spcBef>
              <a:defRPr/>
            </a:pPr>
            <a:endParaRPr lang="ru-RU" sz="1050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526" y="128640"/>
            <a:ext cx="85689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«Укрепление общественного здоровья населения</a:t>
            </a: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муниципального образования </a:t>
            </a: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28452"/>
              </p:ext>
            </p:extLst>
          </p:nvPr>
        </p:nvGraphicFramePr>
        <p:xfrm>
          <a:off x="377534" y="4437112"/>
          <a:ext cx="8388933" cy="20162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62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5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2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</a:t>
                      </a:r>
                      <a:r>
                        <a:rPr lang="ru-RU" sz="1100" dirty="0" smtClean="0"/>
                        <a:t>.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руб</a:t>
                      </a:r>
                      <a:r>
                        <a:rPr lang="ru-RU" sz="1100" dirty="0"/>
                        <a:t>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г. 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г.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100" kern="1200" dirty="0" smtClean="0"/>
                        <a:t>30,0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Целевые показатели реализации муниципальной программы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47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100" kern="1200" dirty="0" smtClean="0"/>
                        <a:t>Доля населения, проинформированного о профилактике здорового образа жизни, %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3,1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3,2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/>
                        <a:t>3,4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4335"/>
            <a:ext cx="3168352" cy="26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3508" y="188640"/>
            <a:ext cx="8856984" cy="792088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indent="0" fontAlgn="base">
              <a:spcAft>
                <a:spcPct val="0"/>
              </a:spcAft>
              <a:defRPr/>
            </a:pPr>
            <a:r>
              <a:rPr lang="ru-RU" sz="1600" b="1" dirty="0">
                <a:latin typeface="Arial Black" panose="020B0A04020102020204" pitchFamily="34" charset="0"/>
                <a:ea typeface="+mn-ea"/>
                <a:cs typeface="Times New Roman" pitchFamily="18" charset="0"/>
              </a:rPr>
              <a:t>Структура муниципального долга (в соответствии с Бюджетным кодексом</a:t>
            </a:r>
            <a:br>
              <a:rPr lang="ru-RU" sz="1600" b="1" dirty="0">
                <a:latin typeface="Arial Black" panose="020B0A04020102020204" pitchFamily="34" charset="0"/>
                <a:ea typeface="+mn-ea"/>
                <a:cs typeface="Times New Roman" pitchFamily="18" charset="0"/>
              </a:rPr>
            </a:br>
            <a:r>
              <a:rPr lang="ru-RU" sz="1600" b="1" dirty="0">
                <a:latin typeface="Arial Black" panose="020B0A04020102020204" pitchFamily="34" charset="0"/>
                <a:ea typeface="+mn-ea"/>
                <a:cs typeface="Times New Roman" pitchFamily="18" charset="0"/>
              </a:rPr>
              <a:t> Российской Федерации)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75471" y="1916832"/>
            <a:ext cx="1944687" cy="108012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92053" y="1916832"/>
            <a:ext cx="2088232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ценные бумаги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55298" y="1916832"/>
            <a:ext cx="2160651" cy="10801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0493" y="3509764"/>
            <a:ext cx="1403138" cy="8493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715" y="3509764"/>
            <a:ext cx="1439265" cy="8493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7946" y="5229200"/>
            <a:ext cx="2035032" cy="1043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 (менее 1 года)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131" y="5209067"/>
            <a:ext cx="2241402" cy="1025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Среднесрочный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года до 5 лет)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4621" y="5200601"/>
            <a:ext cx="2160240" cy="1025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Долгосрочный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5 лет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10 лет включительно)</a:t>
            </a:r>
          </a:p>
        </p:txBody>
      </p:sp>
      <p:sp>
        <p:nvSpPr>
          <p:cNvPr id="90123" name="Прямоугольник 22"/>
          <p:cNvSpPr>
            <a:spLocks noChangeArrowheads="1"/>
          </p:cNvSpPr>
          <p:nvPr/>
        </p:nvSpPr>
        <p:spPr bwMode="auto">
          <a:xfrm>
            <a:off x="2371142" y="1186879"/>
            <a:ext cx="4401716" cy="338554"/>
          </a:xfrm>
          <a:prstGeom prst="flowChartProcess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видам долговых обязательств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Прямоугольник 23"/>
          <p:cNvSpPr>
            <a:spLocks noChangeArrowheads="1"/>
          </p:cNvSpPr>
          <p:nvPr/>
        </p:nvSpPr>
        <p:spPr bwMode="auto">
          <a:xfrm>
            <a:off x="4078622" y="4443810"/>
            <a:ext cx="1079500" cy="30777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сроку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71142" y="1525434"/>
            <a:ext cx="472666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70861" y="1525434"/>
            <a:ext cx="1141" cy="391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525434"/>
            <a:ext cx="720080" cy="319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32063" y="2996953"/>
            <a:ext cx="176001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2996953"/>
            <a:ext cx="216024" cy="51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915816" y="479517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36171" y="4773480"/>
            <a:ext cx="17797" cy="403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20072" y="4725144"/>
            <a:ext cx="1535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МУНИЦИПАЛЬНОГО ДОЛГА МУНИЦИПАЛЬНОГО ОБРАЗОВАНИЯ «ГОРОД МАЙКОП»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7197667"/>
              </p:ext>
            </p:extLst>
          </p:nvPr>
        </p:nvGraphicFramePr>
        <p:xfrm>
          <a:off x="2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5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МУНИЦИПАЛЬНЫЙ ДОЛГ МУНИЦИПАЛЬНОГО ОБРАЗОВАНИЯ                              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</a:t>
            </a:r>
            <a:r>
              <a:rPr lang="ru-RU" sz="1200" dirty="0" smtClean="0">
                <a:solidFill>
                  <a:prstClr val="black"/>
                </a:solidFill>
              </a:rPr>
              <a:t>нормативам </a:t>
            </a:r>
            <a:r>
              <a:rPr lang="ru-RU" sz="1200" dirty="0">
                <a:solidFill>
                  <a:prstClr val="black"/>
                </a:solidFill>
              </a:rPr>
              <a:t>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7" y="4638697"/>
            <a:ext cx="338554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en-US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923 876,5</a:t>
            </a:r>
            <a:endParaRPr lang="ru-RU" sz="1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8" y="4320134"/>
            <a:ext cx="353943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0,0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40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     </a:t>
            </a:r>
            <a:r>
              <a:rPr lang="en-US" sz="900" b="1" dirty="0" smtClean="0">
                <a:solidFill>
                  <a:prstClr val="black"/>
                </a:solidFill>
              </a:rPr>
              <a:t>48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5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43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smtClean="0">
                <a:solidFill>
                  <a:prstClr val="black"/>
                </a:solidFill>
              </a:rPr>
              <a:t>9</a:t>
            </a:r>
            <a:r>
              <a:rPr lang="ru-RU" sz="900" b="1" smtClean="0">
                <a:solidFill>
                  <a:prstClr val="black"/>
                </a:solidFill>
              </a:rPr>
              <a:t>%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47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7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49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3</a:t>
            </a:r>
            <a:r>
              <a:rPr lang="ru-RU" sz="900" b="1" dirty="0" smtClean="0">
                <a:solidFill>
                  <a:prstClr val="black"/>
                </a:solidFill>
              </a:rPr>
              <a:t>%   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52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1</a:t>
            </a:r>
            <a:r>
              <a:rPr lang="ru-RU" sz="900" b="1" dirty="0" smtClean="0">
                <a:solidFill>
                  <a:prstClr val="black"/>
                </a:solidFill>
              </a:rPr>
              <a:t>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</a:rPr>
              <a:t>   </a:t>
            </a:r>
            <a:r>
              <a:rPr lang="en-US" sz="900" b="1" dirty="0" smtClean="0">
                <a:solidFill>
                  <a:prstClr val="black"/>
                </a:solidFill>
              </a:rPr>
              <a:t>    16 031,8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11 601,8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   </a:t>
            </a:r>
            <a:r>
              <a:rPr lang="ru-RU" sz="900" b="1" dirty="0" smtClean="0">
                <a:solidFill>
                  <a:prstClr val="black"/>
                </a:solidFill>
              </a:rPr>
              <a:t>2</a:t>
            </a:r>
            <a:r>
              <a:rPr lang="en-US" sz="900" b="1" dirty="0" smtClean="0">
                <a:solidFill>
                  <a:prstClr val="black"/>
                </a:solidFill>
              </a:rPr>
              <a:t>0</a:t>
            </a:r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smtClean="0">
                <a:solidFill>
                  <a:prstClr val="black"/>
                </a:solidFill>
              </a:rPr>
              <a:t>423</a:t>
            </a:r>
            <a:r>
              <a:rPr lang="ru-RU" sz="900" b="1" dirty="0" smtClean="0">
                <a:solidFill>
                  <a:prstClr val="black"/>
                </a:solidFill>
              </a:rPr>
              <a:t>,</a:t>
            </a:r>
            <a:r>
              <a:rPr lang="en-US" sz="900" b="1" dirty="0" smtClean="0">
                <a:solidFill>
                  <a:prstClr val="black"/>
                </a:solidFill>
              </a:rPr>
              <a:t>9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 42 445,5</a:t>
            </a:r>
            <a:r>
              <a:rPr lang="ru-RU" sz="900" b="1" dirty="0" smtClean="0">
                <a:solidFill>
                  <a:prstClr val="black"/>
                </a:solidFill>
              </a:rPr>
              <a:t>                             </a:t>
            </a:r>
            <a:r>
              <a:rPr lang="en-US" sz="900" b="1" dirty="0" smtClean="0">
                <a:solidFill>
                  <a:prstClr val="black"/>
                </a:solidFill>
              </a:rPr>
              <a:t>95 382,2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4" y="5503363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6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7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3000" t="15000" r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200" y="260649"/>
            <a:ext cx="652938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   </a:t>
            </a:r>
            <a:endParaRPr lang="ru-RU" sz="3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1297777"/>
            <a:ext cx="482453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На территории муниципального образования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Город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Майкоп» в 2024 г. будут реализовываться 4 национальных проекта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45" y="1035537"/>
            <a:ext cx="2448032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45" y="3304015"/>
            <a:ext cx="2448032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8" y="2492896"/>
            <a:ext cx="0" cy="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948914"/>
            <a:ext cx="2232248" cy="161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8914"/>
            <a:ext cx="2232248" cy="160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07332" y="2326079"/>
            <a:ext cx="201622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50" b="1" dirty="0" smtClean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202 207,6 </a:t>
            </a:r>
            <a:r>
              <a:rPr lang="ru-RU" sz="1550" b="1" dirty="0" smtClean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50" b="1" dirty="0">
                <a:solidFill>
                  <a:srgbClr val="DCAA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7332" y="4585955"/>
            <a:ext cx="201622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341 397,4 тыс</a:t>
            </a:r>
            <a:r>
              <a:rPr lang="ru-RU" sz="1550" b="1" dirty="0">
                <a:solidFill>
                  <a:srgbClr val="40B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6227404"/>
            <a:ext cx="194421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5 693,1 тыс</a:t>
            </a:r>
            <a:r>
              <a:rPr lang="ru-RU" sz="1550" b="1" dirty="0">
                <a:solidFill>
                  <a:srgbClr val="62BD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6240673"/>
            <a:ext cx="19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n-US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888,9</a:t>
            </a:r>
            <a:r>
              <a:rPr lang="ru-RU" sz="1550" b="1" dirty="0" smtClean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50" b="1" dirty="0">
                <a:solidFill>
                  <a:srgbClr val="6564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50" b="1" dirty="0">
                <a:solidFill>
                  <a:srgbClr val="6564F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620690"/>
            <a:ext cx="77681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НАРОДНОЕ БЮДЖЕТИРОВАНИЕ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22CCC8-11EE-45DF-84C6-010F74078198}"/>
              </a:ext>
            </a:extLst>
          </p:cNvPr>
          <p:cNvSpPr/>
          <p:nvPr/>
        </p:nvSpPr>
        <p:spPr>
          <a:xfrm>
            <a:off x="687913" y="4725146"/>
            <a:ext cx="748448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8234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 (ИБ) –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форма участия граждан в определении и выборе объектов расходования бюджетных средств и последующем контроле за реализацией отобранных проектов.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indent="457200"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Инициативные проекты, предлагаемые (планируемые) к реализации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году, могут быть выдвинуты инициаторами проектов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году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indent="45720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Реализация инициативных проектов осуществляется за счет: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средств бюджета муниципального образования «Город Майкоп» в соответствии с бюджетным законодательством Российской Федерации;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инициативных платежей (при наличии);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добровольного имущественного и (или) трудового участия заинтересованных лиц.</a:t>
            </a:r>
          </a:p>
          <a:p>
            <a:pPr indent="45720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Граждане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  <a:p>
            <a:pPr indent="457200"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 реализацию инициативных проектов бюджета 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2025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2026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годов предусмотрено по 1 500,0 тыс.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руб. ежегодно.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</a:t>
            </a: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7814" y="476673"/>
            <a:ext cx="6048375" cy="647700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pitchFamily="18" charset="0"/>
              <a:buNone/>
            </a:pPr>
            <a:r>
              <a:rPr lang="ru-RU" sz="3600" b="1" kern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051"/>
            <a:ext cx="2232248" cy="1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4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2227326" y="3140970"/>
            <a:ext cx="619283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Адыгея, город Майкоп, ул. </a:t>
            </a:r>
            <a:r>
              <a:rPr lang="ru-RU" alt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Краснооктябрьская</a:t>
            </a:r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21, 385000</a:t>
            </a:r>
          </a:p>
          <a:p>
            <a:pPr algn="l" eaLnBrk="1" hangingPunct="1"/>
            <a:endParaRPr lang="ru-RU" alt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телефон (факс) 8(8772) 52-26-00</a:t>
            </a:r>
          </a:p>
        </p:txBody>
      </p:sp>
      <p:sp>
        <p:nvSpPr>
          <p:cNvPr id="95239" name="TextBox 6"/>
          <p:cNvSpPr txBox="1">
            <a:spLocks noChangeArrowheads="1"/>
          </p:cNvSpPr>
          <p:nvPr/>
        </p:nvSpPr>
        <p:spPr bwMode="auto">
          <a:xfrm>
            <a:off x="2356175" y="4558367"/>
            <a:ext cx="4741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fdmra@yandex.ru</a:t>
            </a:r>
            <a:endParaRPr lang="ru-RU" alt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40" name="TextBox 8"/>
          <p:cNvSpPr txBox="1">
            <a:spLocks noChangeArrowheads="1"/>
          </p:cNvSpPr>
          <p:nvPr/>
        </p:nvSpPr>
        <p:spPr bwMode="auto">
          <a:xfrm>
            <a:off x="2416866" y="5501777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понедельник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18-00</a:t>
            </a:r>
          </a:p>
          <a:p>
            <a:pPr algn="l" eaLnBrk="1" hangingPunct="1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пятница – с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9-00 до 17-00, перерыв – с 13-00 до 13-48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1663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kumimoji="0" lang="ru-RU" sz="2800" b="1" i="0" u="none" strike="noStrike" kern="0" cap="none" spc="0" normalizeH="0" baseline="0" noProof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kumimoji="0" lang="ru-RU" sz="2800" b="1" i="0" u="none" strike="noStrike" kern="0" cap="none" spc="0" normalizeH="0" baseline="0" noProof="0" smtClean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E66C7D">
                      <a:lumMod val="50000"/>
                    </a:srgbClr>
                  </a:solidFill>
                  <a:prstDash val="solid"/>
                </a:ln>
                <a:solidFill>
                  <a:srgbClr val="E66C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66C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kumimoji="0" lang="ru-RU" sz="1600" b="1" i="0" u="none" strike="noStrike" kern="0" cap="none" spc="0" normalizeH="0" baseline="0" noProof="0" dirty="0">
              <a:ln w="12700">
                <a:solidFill>
                  <a:srgbClr val="E66C7D">
                    <a:lumMod val="50000"/>
                  </a:srgbClr>
                </a:solidFill>
                <a:prstDash val="solid"/>
              </a:ln>
              <a:solidFill>
                <a:srgbClr val="E66C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43" y="4219163"/>
            <a:ext cx="1008112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1" y="3212976"/>
            <a:ext cx="996313" cy="7588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7" y="5100705"/>
            <a:ext cx="1726113" cy="12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8"/>
            <a:ext cx="8496944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 г. № 597 «О мероприятиях по реализации государственной социальной политики», от 1 июня 2012 г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761 «О Национальной стратегии действий в интересах детей на 2012-2017 годы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обеспечение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доступности, прозрачности и открытости информации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муниципальных финансах муниципального образования «Город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индексация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заработной платы работников бюджетной сферы, не указанных в пункте 12 основных направлений бюджетной политики муниципального образования «Город Майкоп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вовлечение граждан муниципального образования «Город Майкоп» в бюджетный процесс посредством реализации проектов инициативного бюджетирования,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предполагающих их участие в определении и выборе предметов расходования бюджетных средств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планирование</a:t>
            </a:r>
            <a:r>
              <a:rPr lang="en-US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бюджетных инвестиций в объекты муниципальной собственности муниципального образования «Город Майкоп» должно осуществляться в рамках утвержденных муниципальных программ;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принятие мер по увеличению объемов инвестиционных вложений и повышению инвестиционной привлекательности муниципального образования «Город Майкоп»;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повышение эффективности осуществления муниципальных капитальных вложений в объекты капитального строительства муниципальной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собственности; 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обеспечение осуществления контроля в сфере закупок товаров, работ, услуг для обеспечения нужд муниципального образования «Город Майкоп» в соответствии с частью 8 статьи 99 Федерального закона от 5 апреля 2013 г. № 44-ФЗ «О контрактной системе в сфере закупок товаров, работ, услуг для обеспечения государственных и муниципальных нужд»;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проведение работы по организации и осуществлению внутреннего финансового аудита у главных администраторов (администраторов) бюджетных средств в соответствии с федеральными стандартами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усиление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контроля главными распорядителями бюджетных средств за выполнением муниципального задания бюджетными и автономными учреждениями муниципального образования «Город Майкоп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063713"/>
            <a:ext cx="8424936" cy="524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продолжение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по своевременному отражению изменений налогового законодательства Российской Федерации в нормативных правовых актах муниципального образования «Город Майкоп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проведение политики обоснованности установления новых налоговых льгот и преференций путем взвешенных решений с учетом ограниченности возможностей бюджета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ежегодную оценку налоговых расходов с последующим формированием предложений по сокращению или отмене неэффективных налоговых льгот и преференций, пересмотра условий их предоставления;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дальнейшее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«Город Майкоп» и повышения уровня их собираемости;</a:t>
            </a:r>
          </a:p>
          <a:p>
            <a:pPr indent="450000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активизацию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на территории муниципального образования «Город Майкоп»;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муниципального образования «Город Майкоп»: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активацию работы, направленной на легализацию трудовых отношений и снижение неформальной занятости;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проведение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исковой работы по сокращению задолженности неналоговых платежей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6582"/>
            <a:ext cx="9144000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направления налоговой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218" y="476672"/>
            <a:ext cx="8424936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продолжение работы по обеспечению полноценного и достоверного учета имущества, составляющего казну городских округов, а также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10) проведение мероприятий по сокращению задолженности по неналоговым доходам от сдачи в аренду: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имущества, составляющего казну городских округов (за исключением земельных участков);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земельных участков, государственная собственность на которые не разграничена и которые расположены в границах городских округов;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11) 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12) усиление работы главных администраторов доходов по недопущению увеличения и сокращению объемов накопленной дебиторской задолженности по доходам бюджета муниципального образования «Город Майкоп».</a:t>
            </a:r>
          </a:p>
        </p:txBody>
      </p:sp>
    </p:spTree>
    <p:extLst>
      <p:ext uri="{BB962C8B-B14F-4D97-AF65-F5344CB8AC3E}">
        <p14:creationId xmlns:p14="http://schemas.microsoft.com/office/powerpoint/2010/main" val="21702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188640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Основные факторы, определяющие характер и направления долговой политики муниципального образования «Город Майкоп» на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088" y="141277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1) ухудшение </a:t>
            </a:r>
            <a:r>
              <a:rPr lang="ru-RU" sz="1600" dirty="0">
                <a:solidFill>
                  <a:schemeClr val="bg1"/>
                </a:solidFill>
              </a:rPr>
              <a:t>экономической ситуации в условиях введенных финансовых и экономических санкций, замедление темпов экономического роста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2) </a:t>
            </a:r>
            <a:r>
              <a:rPr lang="ru-RU" sz="1600" dirty="0">
                <a:solidFill>
                  <a:schemeClr val="bg1"/>
                </a:solidFill>
              </a:rPr>
              <a:t>снижение поступлений доходов бюджета муниципального образования «Город Майкоп», увеличение расходных обязательств муниципального образования «Город Майкоп» в связи с участием в реализации майских указов Президента Российской Федерации и осуществлением софинансирования расходных обязательств, возникших при реализации национальных проектов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3) </a:t>
            </a:r>
            <a:r>
              <a:rPr lang="ru-RU" sz="1600" dirty="0">
                <a:solidFill>
                  <a:schemeClr val="bg1"/>
                </a:solidFill>
              </a:rPr>
              <a:t>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4) </a:t>
            </a:r>
            <a:r>
              <a:rPr lang="ru-RU" sz="1600" dirty="0">
                <a:solidFill>
                  <a:schemeClr val="bg1"/>
                </a:solidFill>
              </a:rPr>
              <a:t>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Майкоп»;</a:t>
            </a:r>
            <a:endParaRPr lang="ru-RU" sz="1600" dirty="0">
              <a:solidFill>
                <a:schemeClr val="bg1"/>
              </a:solidFill>
            </a:endParaRP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5) </a:t>
            </a:r>
            <a:r>
              <a:rPr lang="ru-RU" sz="1600" dirty="0">
                <a:solidFill>
                  <a:schemeClr val="bg1"/>
                </a:solidFill>
              </a:rPr>
              <a:t>необходимость ежегодной индексации расходов бюджета муниципального образования </a:t>
            </a:r>
            <a:r>
              <a:rPr lang="ru-RU" sz="1600" dirty="0" smtClean="0">
                <a:solidFill>
                  <a:schemeClr val="bg1"/>
                </a:solidFill>
              </a:rPr>
              <a:t>«Город Майкоп» </a:t>
            </a:r>
            <a:r>
              <a:rPr lang="ru-RU" sz="1600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6) поддержание структуры муниципального долга и расходов на его обслуживание на оптимальном уровне;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</a:rPr>
              <a:t>7) сохранение рисков возникновения дополнительных расходов бюджета муниципального образования «Город Майкоп» в связи со сложившейся геополитической обстановкой и макроэкономической конъюнктурой.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17908</TotalTime>
  <Words>12244</Words>
  <Application>Microsoft Office PowerPoint</Application>
  <PresentationFormat>Экран (4:3)</PresentationFormat>
  <Paragraphs>2582</Paragraphs>
  <Slides>59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59</vt:i4>
      </vt:variant>
    </vt:vector>
  </HeadingPairs>
  <TitlesOfParts>
    <vt:vector size="82" baseType="lpstr">
      <vt:lpstr>SimSun</vt:lpstr>
      <vt:lpstr>Arial</vt:lpstr>
      <vt:lpstr>Arial Black</vt:lpstr>
      <vt:lpstr>Book Antiqua</vt:lpstr>
      <vt:lpstr>Calibri</vt:lpstr>
      <vt:lpstr>Calibri Light</vt:lpstr>
      <vt:lpstr>Cambria</vt:lpstr>
      <vt:lpstr>Georgia</vt:lpstr>
      <vt:lpstr>Lucida Sans</vt:lpstr>
      <vt:lpstr>Rockwell</vt:lpstr>
      <vt:lpstr>Tahoma</vt:lpstr>
      <vt:lpstr>Times New Roman</vt:lpstr>
      <vt:lpstr>Times New Roman CYR</vt:lpstr>
      <vt:lpstr>Wingdings</vt:lpstr>
      <vt:lpstr>Wingdings 2</vt:lpstr>
      <vt:lpstr>Wingdings 3</vt:lpstr>
      <vt:lpstr>Апекс</vt:lpstr>
      <vt:lpstr>Атлас</vt:lpstr>
      <vt:lpstr>1_Апекс</vt:lpstr>
      <vt:lpstr>Custom Design</vt:lpstr>
      <vt:lpstr>2_Апекс</vt:lpstr>
      <vt:lpstr>3_Апекс</vt:lpstr>
      <vt:lpstr>4_Апекс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(в соответствии с Бюджетным кодексом 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СагдаковаАД</cp:lastModifiedBy>
  <cp:revision>1624</cp:revision>
  <cp:lastPrinted>2023-12-27T12:30:55Z</cp:lastPrinted>
  <dcterms:created xsi:type="dcterms:W3CDTF">2018-11-20T06:28:54Z</dcterms:created>
  <dcterms:modified xsi:type="dcterms:W3CDTF">2023-12-27T12:37:50Z</dcterms:modified>
</cp:coreProperties>
</file>